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0" r:id="rId3"/>
    <p:sldId id="261" r:id="rId4"/>
    <p:sldId id="265" r:id="rId5"/>
    <p:sldId id="273" r:id="rId6"/>
    <p:sldId id="275" r:id="rId7"/>
    <p:sldId id="274" r:id="rId8"/>
    <p:sldId id="276" r:id="rId9"/>
    <p:sldId id="272" r:id="rId10"/>
    <p:sldId id="264" r:id="rId11"/>
    <p:sldId id="267" r:id="rId12"/>
    <p:sldId id="266" r:id="rId13"/>
    <p:sldId id="271" r:id="rId14"/>
    <p:sldId id="270" r:id="rId15"/>
    <p:sldId id="268" r:id="rId16"/>
    <p:sldId id="269" r:id="rId17"/>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34" autoAdjust="0"/>
    <p:restoredTop sz="91600" autoAdjust="0"/>
  </p:normalViewPr>
  <p:slideViewPr>
    <p:cSldViewPr snapToGrid="0">
      <p:cViewPr>
        <p:scale>
          <a:sx n="75" d="100"/>
          <a:sy n="75" d="100"/>
        </p:scale>
        <p:origin x="804" y="7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70B18-8597-41FF-ABD6-B5DF585009BC}" type="datetimeFigureOut">
              <a:rPr lang="es-CL" smtClean="0"/>
              <a:t>03/06/2016</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267F2-302A-455E-B0D5-5AF9EA7A4457}" type="slidenum">
              <a:rPr lang="es-CL" smtClean="0"/>
              <a:t>‹#›</a:t>
            </a:fld>
            <a:endParaRPr lang="es-CL"/>
          </a:p>
        </p:txBody>
      </p:sp>
    </p:spTree>
    <p:extLst>
      <p:ext uri="{BB962C8B-B14F-4D97-AF65-F5344CB8AC3E}">
        <p14:creationId xmlns:p14="http://schemas.microsoft.com/office/powerpoint/2010/main" val="418437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Empezaré por la motivación alrededor de este tema, el dominio del problema y algunas aplicaciones. Posteriormente explicar la problemática como tal y describir los datos y las hipótesis e intuiciones al respecto.</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1</a:t>
            </a:fld>
            <a:endParaRPr lang="es-CL"/>
          </a:p>
        </p:txBody>
      </p:sp>
    </p:spTree>
    <p:extLst>
      <p:ext uri="{BB962C8B-B14F-4D97-AF65-F5344CB8AC3E}">
        <p14:creationId xmlns:p14="http://schemas.microsoft.com/office/powerpoint/2010/main" val="356530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Estas son algunas de las imágenes que permite capturar el </a:t>
            </a:r>
            <a:r>
              <a:rPr lang="es-CL" dirty="0" err="1" smtClean="0"/>
              <a:t>Mars</a:t>
            </a:r>
            <a:r>
              <a:rPr lang="es-CL" dirty="0" smtClean="0"/>
              <a:t> Express, las que se pueden traducir en mapas en tres dimensiones.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2</a:t>
            </a:fld>
            <a:endParaRPr lang="es-CL"/>
          </a:p>
        </p:txBody>
      </p:sp>
    </p:spTree>
    <p:extLst>
      <p:ext uri="{BB962C8B-B14F-4D97-AF65-F5344CB8AC3E}">
        <p14:creationId xmlns:p14="http://schemas.microsoft.com/office/powerpoint/2010/main" val="389519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La problemática a resolver es predecir el consumo energético del satélite. Como se mencionó anteriormente, los sensores tienen rangos de operación. Dos de los sensores deben funcionar a -180°C y los otros 5 a 20°C. De aquí que el sistema de climatización de la nave tiene un gran consumo. Dicho sistema de climatización tiene 33 circuitos.</a:t>
            </a:r>
          </a:p>
          <a:p>
            <a:r>
              <a:rPr lang="es-CL" dirty="0" smtClean="0"/>
              <a:t>Lo que se busca es predecir como variará el consumo eléctrico en estos circuitos según el estado, la función y los comandos enviados a la nave, así como también las distintas características del entorno como la incidencia solar, eventos como eclipses y otros.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3</a:t>
            </a:fld>
            <a:endParaRPr lang="es-CL"/>
          </a:p>
        </p:txBody>
      </p:sp>
    </p:spTree>
    <p:extLst>
      <p:ext uri="{BB962C8B-B14F-4D97-AF65-F5344CB8AC3E}">
        <p14:creationId xmlns:p14="http://schemas.microsoft.com/office/powerpoint/2010/main" val="952208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Para los datos de incidencia solar, al graficar para el primer año se puede apreciar que tiene cierta semejanza con la incidencia solar en la tierra, salvo algunas lagunas. Estas lagunas tienen relación con los datos anteriores de eclipses y otros.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4</a:t>
            </a:fld>
            <a:endParaRPr lang="es-CL"/>
          </a:p>
        </p:txBody>
      </p:sp>
    </p:spTree>
    <p:extLst>
      <p:ext uri="{BB962C8B-B14F-4D97-AF65-F5344CB8AC3E}">
        <p14:creationId xmlns:p14="http://schemas.microsoft.com/office/powerpoint/2010/main" val="1076034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La metodología para abordar el problema será utilizar un algoritmo supervisado de clasificación para valores continuos. Los siguientes pasos serán hacer un </a:t>
            </a:r>
            <a:r>
              <a:rPr lang="es-CL" dirty="0" err="1" smtClean="0"/>
              <a:t>preprocesamiento</a:t>
            </a:r>
            <a:r>
              <a:rPr lang="es-CL" dirty="0" smtClean="0"/>
              <a:t> de los datos, identificar y transformar los valores de los pulsos de los comandos en zonas, eliminar el ruido de las mediciones, alinear las escalas de tiempo para que sea más clara las correlaciones e intentar conseguir un modelo con estas modificaciones. Luego ver los resultados y definir desde ahí las correcciones necesarias.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10</a:t>
            </a:fld>
            <a:endParaRPr lang="es-CL"/>
          </a:p>
        </p:txBody>
      </p:sp>
    </p:spTree>
    <p:extLst>
      <p:ext uri="{BB962C8B-B14F-4D97-AF65-F5344CB8AC3E}">
        <p14:creationId xmlns:p14="http://schemas.microsoft.com/office/powerpoint/2010/main" val="385587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La metodología para abordar el problema será utilizar un algoritmo supervisado de clasificación para valores continuos. Los siguientes pasos serán hacer un </a:t>
            </a:r>
            <a:r>
              <a:rPr lang="es-CL" dirty="0" err="1" smtClean="0"/>
              <a:t>preprocesamiento</a:t>
            </a:r>
            <a:r>
              <a:rPr lang="es-CL" dirty="0" smtClean="0"/>
              <a:t> de los datos, identificar y transformar los valores de los pulsos de los comandos en zonas, eliminar el ruido de las mediciones, alinear las escalas de tiempo para que sea más clara las correlaciones e intentar conseguir un modelo con estas modificaciones. Luego ver los resultados y definir desde ahí las correcciones necesarias.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11</a:t>
            </a:fld>
            <a:endParaRPr lang="es-CL"/>
          </a:p>
        </p:txBody>
      </p:sp>
    </p:spTree>
    <p:extLst>
      <p:ext uri="{BB962C8B-B14F-4D97-AF65-F5344CB8AC3E}">
        <p14:creationId xmlns:p14="http://schemas.microsoft.com/office/powerpoint/2010/main" val="215101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smtClean="0"/>
              <a:t>La metodología para abordar el problema será utilizar un algoritmo supervisado de clasificación para valores continuos. Los siguientes pasos serán hacer un </a:t>
            </a:r>
            <a:r>
              <a:rPr lang="es-CL" dirty="0" err="1" smtClean="0"/>
              <a:t>preprocesamiento</a:t>
            </a:r>
            <a:r>
              <a:rPr lang="es-CL" dirty="0" smtClean="0"/>
              <a:t> de los datos, identificar y transformar los valores de los pulsos de los comandos en zonas, eliminar el ruido de las mediciones, alinear las escalas de tiempo para que sea más clara las correlaciones e intentar conseguir un modelo con estas modificaciones. Luego ver los resultados y definir desde ahí las correcciones necesarias.</a:t>
            </a:r>
            <a:endParaRPr lang="es-CL" dirty="0"/>
          </a:p>
        </p:txBody>
      </p:sp>
      <p:sp>
        <p:nvSpPr>
          <p:cNvPr id="4" name="Slide Number Placeholder 3"/>
          <p:cNvSpPr>
            <a:spLocks noGrp="1"/>
          </p:cNvSpPr>
          <p:nvPr>
            <p:ph type="sldNum" sz="quarter" idx="10"/>
          </p:nvPr>
        </p:nvSpPr>
        <p:spPr/>
        <p:txBody>
          <a:bodyPr/>
          <a:lstStyle/>
          <a:p>
            <a:fld id="{7B1267F2-302A-455E-B0D5-5AF9EA7A4457}" type="slidenum">
              <a:rPr lang="es-CL" smtClean="0"/>
              <a:t>12</a:t>
            </a:fld>
            <a:endParaRPr lang="es-CL"/>
          </a:p>
        </p:txBody>
      </p:sp>
    </p:spTree>
    <p:extLst>
      <p:ext uri="{BB962C8B-B14F-4D97-AF65-F5344CB8AC3E}">
        <p14:creationId xmlns:p14="http://schemas.microsoft.com/office/powerpoint/2010/main" val="2568585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s-C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03/06/2016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435988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03/06/2016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622004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C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03/06/2016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327406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10"/>
          </p:nvPr>
        </p:nvSpPr>
        <p:spPr/>
        <p:txBody>
          <a:bodyPr/>
          <a:lstStyle/>
          <a:p>
            <a:fld id="{31A53897-628D-44DF-9261-9FB240C664FE}" type="datetimeFigureOut">
              <a:rPr lang="es-CL" smtClean="0"/>
              <a:t>03/06/2016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579010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C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A53897-628D-44DF-9261-9FB240C664FE}" type="datetimeFigureOut">
              <a:rPr lang="es-CL" smtClean="0"/>
              <a:t>03/06/2016</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89895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5" name="Date Placeholder 4"/>
          <p:cNvSpPr>
            <a:spLocks noGrp="1"/>
          </p:cNvSpPr>
          <p:nvPr>
            <p:ph type="dt" sz="half" idx="10"/>
          </p:nvPr>
        </p:nvSpPr>
        <p:spPr/>
        <p:txBody>
          <a:bodyPr/>
          <a:lstStyle/>
          <a:p>
            <a:fld id="{31A53897-628D-44DF-9261-9FB240C664FE}" type="datetimeFigureOut">
              <a:rPr lang="es-CL" smtClean="0"/>
              <a:t>03/06/2016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47456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C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7" name="Date Placeholder 6"/>
          <p:cNvSpPr>
            <a:spLocks noGrp="1"/>
          </p:cNvSpPr>
          <p:nvPr>
            <p:ph type="dt" sz="half" idx="10"/>
          </p:nvPr>
        </p:nvSpPr>
        <p:spPr/>
        <p:txBody>
          <a:bodyPr/>
          <a:lstStyle/>
          <a:p>
            <a:fld id="{31A53897-628D-44DF-9261-9FB240C664FE}" type="datetimeFigureOut">
              <a:rPr lang="es-CL" smtClean="0"/>
              <a:t>03/06/2016</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270676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
        <p:nvSpPr>
          <p:cNvPr id="3" name="Date Placeholder 2"/>
          <p:cNvSpPr>
            <a:spLocks noGrp="1"/>
          </p:cNvSpPr>
          <p:nvPr>
            <p:ph type="dt" sz="half" idx="10"/>
          </p:nvPr>
        </p:nvSpPr>
        <p:spPr/>
        <p:txBody>
          <a:bodyPr/>
          <a:lstStyle/>
          <a:p>
            <a:fld id="{31A53897-628D-44DF-9261-9FB240C664FE}" type="datetimeFigureOut">
              <a:rPr lang="es-CL" smtClean="0"/>
              <a:t>03/06/2016</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2054269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A53897-628D-44DF-9261-9FB240C664FE}" type="datetimeFigureOut">
              <a:rPr lang="es-CL" smtClean="0"/>
              <a:t>03/06/2016</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05025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C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A53897-628D-44DF-9261-9FB240C664FE}" type="datetimeFigureOut">
              <a:rPr lang="es-CL" smtClean="0"/>
              <a:t>03/06/2016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3176833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C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A53897-628D-44DF-9261-9FB240C664FE}" type="datetimeFigureOut">
              <a:rPr lang="es-CL" smtClean="0"/>
              <a:t>03/06/2016</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041929FF-679D-4A6F-87AE-037F24EB2A2A}" type="slidenum">
              <a:rPr lang="es-CL" smtClean="0"/>
              <a:t>‹#›</a:t>
            </a:fld>
            <a:endParaRPr lang="es-CL"/>
          </a:p>
        </p:txBody>
      </p:sp>
    </p:spTree>
    <p:extLst>
      <p:ext uri="{BB962C8B-B14F-4D97-AF65-F5344CB8AC3E}">
        <p14:creationId xmlns:p14="http://schemas.microsoft.com/office/powerpoint/2010/main" val="1349855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s-C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A53897-628D-44DF-9261-9FB240C664FE}" type="datetimeFigureOut">
              <a:rPr lang="es-CL" smtClean="0"/>
              <a:t>03/06/2016</a:t>
            </a:fld>
            <a:endParaRPr lang="es-C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1929FF-679D-4A6F-87AE-037F24EB2A2A}" type="slidenum">
              <a:rPr lang="es-CL" smtClean="0"/>
              <a:t>‹#›</a:t>
            </a:fld>
            <a:endParaRPr lang="es-CL"/>
          </a:p>
        </p:txBody>
      </p:sp>
    </p:spTree>
    <p:extLst>
      <p:ext uri="{BB962C8B-B14F-4D97-AF65-F5344CB8AC3E}">
        <p14:creationId xmlns:p14="http://schemas.microsoft.com/office/powerpoint/2010/main" val="911557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lstStyle/>
          <a:p>
            <a:r>
              <a:rPr lang="es-CL" dirty="0" err="1" smtClean="0"/>
              <a:t>Mars</a:t>
            </a:r>
            <a:r>
              <a:rPr lang="es-CL" dirty="0" smtClean="0"/>
              <a:t> Express </a:t>
            </a:r>
            <a:r>
              <a:rPr lang="es-CL" dirty="0" err="1" smtClean="0"/>
              <a:t>Power</a:t>
            </a:r>
            <a:r>
              <a:rPr lang="es-CL" dirty="0" smtClean="0"/>
              <a:t> </a:t>
            </a:r>
            <a:r>
              <a:rPr lang="es-CL" dirty="0" err="1" smtClean="0"/>
              <a:t>Challenge</a:t>
            </a:r>
            <a:endParaRPr lang="es-CL" dirty="0"/>
          </a:p>
        </p:txBody>
      </p:sp>
      <p:sp>
        <p:nvSpPr>
          <p:cNvPr id="3" name="Subtitle 2"/>
          <p:cNvSpPr>
            <a:spLocks noGrp="1"/>
          </p:cNvSpPr>
          <p:nvPr>
            <p:ph type="subTitle" idx="1"/>
          </p:nvPr>
        </p:nvSpPr>
        <p:spPr/>
        <p:txBody>
          <a:bodyPr/>
          <a:lstStyle/>
          <a:p>
            <a:r>
              <a:rPr lang="es-CL" dirty="0" smtClean="0"/>
              <a:t>CC71Q - Introducción a la Minería de Datos</a:t>
            </a:r>
          </a:p>
          <a:p>
            <a:r>
              <a:rPr lang="es-CL" dirty="0" smtClean="0"/>
              <a:t>Gabriel De La Parra</a:t>
            </a:r>
          </a:p>
          <a:p>
            <a:r>
              <a:rPr lang="es-CL" dirty="0" smtClean="0"/>
              <a:t>30.Mayo.2016</a:t>
            </a:r>
            <a:endParaRPr lang="es-CL" dirty="0"/>
          </a:p>
        </p:txBody>
      </p:sp>
    </p:spTree>
    <p:extLst>
      <p:ext uri="{BB962C8B-B14F-4D97-AF65-F5344CB8AC3E}">
        <p14:creationId xmlns:p14="http://schemas.microsoft.com/office/powerpoint/2010/main" val="3937297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118382"/>
            <a:ext cx="10515600" cy="1325563"/>
          </a:xfrm>
        </p:spPr>
        <p:txBody>
          <a:bodyPr>
            <a:normAutofit/>
          </a:bodyPr>
          <a:lstStyle/>
          <a:p>
            <a:r>
              <a:rPr lang="es-CL" dirty="0" err="1" smtClean="0"/>
              <a:t>Mars</a:t>
            </a:r>
            <a:r>
              <a:rPr lang="es-CL" dirty="0" smtClean="0"/>
              <a:t> Express </a:t>
            </a:r>
            <a:r>
              <a:rPr lang="es-CL" dirty="0" err="1" smtClean="0"/>
              <a:t>Power</a:t>
            </a:r>
            <a:r>
              <a:rPr lang="es-CL" dirty="0" smtClean="0"/>
              <a:t> </a:t>
            </a:r>
            <a:r>
              <a:rPr lang="es-CL" dirty="0" err="1" smtClean="0"/>
              <a:t>Challenge</a:t>
            </a:r>
            <a:r>
              <a:rPr lang="es-CL" dirty="0" smtClean="0"/>
              <a:t/>
            </a:r>
            <a:br>
              <a:rPr lang="es-CL" dirty="0" smtClean="0"/>
            </a:br>
            <a:r>
              <a:rPr lang="es-CL" sz="3600" dirty="0" smtClean="0"/>
              <a:t>Resultados positivos (</a:t>
            </a:r>
            <a:r>
              <a:rPr lang="es-CL" sz="3600" dirty="0" err="1" smtClean="0"/>
              <a:t>ntree</a:t>
            </a:r>
            <a:r>
              <a:rPr lang="es-CL" sz="3600" dirty="0" smtClean="0"/>
              <a:t>=10)</a:t>
            </a:r>
            <a:endParaRPr lang="es-CL" sz="36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1270973"/>
            <a:ext cx="4608333" cy="2880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0245" y="1270973"/>
            <a:ext cx="4608333" cy="28800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199" y="3978000"/>
            <a:ext cx="4608333" cy="28800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0245" y="3978000"/>
            <a:ext cx="4608333" cy="2880000"/>
          </a:xfrm>
          <a:prstGeom prst="rect">
            <a:avLst/>
          </a:prstGeom>
        </p:spPr>
      </p:pic>
    </p:spTree>
    <p:extLst>
      <p:ext uri="{BB962C8B-B14F-4D97-AF65-F5344CB8AC3E}">
        <p14:creationId xmlns:p14="http://schemas.microsoft.com/office/powerpoint/2010/main" val="27439110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118382"/>
            <a:ext cx="10515600" cy="1325563"/>
          </a:xfrm>
        </p:spPr>
        <p:txBody>
          <a:bodyPr>
            <a:normAutofit/>
          </a:bodyPr>
          <a:lstStyle/>
          <a:p>
            <a:r>
              <a:rPr lang="es-CL" dirty="0" err="1" smtClean="0"/>
              <a:t>Mars</a:t>
            </a:r>
            <a:r>
              <a:rPr lang="es-CL" dirty="0" smtClean="0"/>
              <a:t> Express </a:t>
            </a:r>
            <a:r>
              <a:rPr lang="es-CL" dirty="0" err="1" smtClean="0"/>
              <a:t>Power</a:t>
            </a:r>
            <a:r>
              <a:rPr lang="es-CL" dirty="0" smtClean="0"/>
              <a:t> </a:t>
            </a:r>
            <a:r>
              <a:rPr lang="es-CL" dirty="0" err="1" smtClean="0"/>
              <a:t>Challenge</a:t>
            </a:r>
            <a:r>
              <a:rPr lang="es-CL" dirty="0" smtClean="0"/>
              <a:t/>
            </a:r>
            <a:br>
              <a:rPr lang="es-CL" dirty="0" smtClean="0"/>
            </a:br>
            <a:r>
              <a:rPr lang="es-CL" sz="3600" dirty="0" smtClean="0"/>
              <a:t>Resultados no tan positivos</a:t>
            </a:r>
            <a:endParaRPr lang="es-CL" sz="36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329508"/>
            <a:ext cx="4608333" cy="288000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3980634"/>
            <a:ext cx="4608333" cy="288000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5467" y="1329508"/>
            <a:ext cx="4608333" cy="288000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5466" y="3978000"/>
            <a:ext cx="4608333" cy="2880000"/>
          </a:xfrm>
          <a:prstGeom prst="rect">
            <a:avLst/>
          </a:prstGeom>
        </p:spPr>
      </p:pic>
    </p:spTree>
    <p:extLst>
      <p:ext uri="{BB962C8B-B14F-4D97-AF65-F5344CB8AC3E}">
        <p14:creationId xmlns:p14="http://schemas.microsoft.com/office/powerpoint/2010/main" val="2731987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s-CL" dirty="0" smtClean="0"/>
              <a:t>Error total: 0.06579785 (6%)</a:t>
            </a:r>
            <a:endParaRPr lang="es-CL" dirty="0"/>
          </a:p>
          <a:p>
            <a:r>
              <a:rPr lang="es-CL" dirty="0" smtClean="0"/>
              <a:t>(Pre)Procesamiento = +Tiempo</a:t>
            </a:r>
          </a:p>
          <a:p>
            <a:r>
              <a:rPr lang="es-CL" dirty="0" smtClean="0"/>
              <a:t>Recursos </a:t>
            </a:r>
            <a:r>
              <a:rPr lang="es-CL" dirty="0" smtClean="0"/>
              <a:t>(hardware)</a:t>
            </a:r>
            <a:endParaRPr lang="es-CL" dirty="0"/>
          </a:p>
          <a:p>
            <a:r>
              <a:rPr lang="es-CL" dirty="0" smtClean="0"/>
              <a:t>Generación ~ Consumo</a:t>
            </a:r>
          </a:p>
          <a:p>
            <a:r>
              <a:rPr lang="es-CL" dirty="0" smtClean="0"/>
              <a:t>Predicción macro: Ok</a:t>
            </a:r>
          </a:p>
          <a:p>
            <a:r>
              <a:rPr lang="es-CL" dirty="0" smtClean="0"/>
              <a:t>Predicción micro: Falta procesamiento: DMOP, EVTF, FTL</a:t>
            </a:r>
          </a:p>
          <a:p>
            <a:pPr marL="0" indent="0">
              <a:buNone/>
            </a:pPr>
            <a:endParaRPr lang="es-CL" dirty="0" smtClean="0"/>
          </a:p>
        </p:txBody>
      </p:sp>
      <p:sp>
        <p:nvSpPr>
          <p:cNvPr id="4" name="Title 1"/>
          <p:cNvSpPr>
            <a:spLocks noGrp="1"/>
          </p:cNvSpPr>
          <p:nvPr>
            <p:ph type="title"/>
          </p:nvPr>
        </p:nvSpPr>
        <p:spPr>
          <a:xfrm>
            <a:off x="838200" y="365125"/>
            <a:ext cx="10515600" cy="1325563"/>
          </a:xfrm>
        </p:spPr>
        <p:txBody>
          <a:bodyPr>
            <a:normAutofit/>
          </a:bodyPr>
          <a:lstStyle/>
          <a:p>
            <a:r>
              <a:rPr lang="es-CL" dirty="0" err="1" smtClean="0"/>
              <a:t>Mars</a:t>
            </a:r>
            <a:r>
              <a:rPr lang="es-CL" dirty="0" smtClean="0"/>
              <a:t> Express </a:t>
            </a:r>
            <a:r>
              <a:rPr lang="es-CL" dirty="0" err="1" smtClean="0"/>
              <a:t>Power</a:t>
            </a:r>
            <a:r>
              <a:rPr lang="es-CL" dirty="0" smtClean="0"/>
              <a:t> </a:t>
            </a:r>
            <a:r>
              <a:rPr lang="es-CL" dirty="0" err="1" smtClean="0"/>
              <a:t>Challenge</a:t>
            </a:r>
            <a:r>
              <a:rPr lang="es-CL" dirty="0" smtClean="0"/>
              <a:t/>
            </a:r>
            <a:br>
              <a:rPr lang="es-CL" dirty="0" smtClean="0"/>
            </a:br>
            <a:r>
              <a:rPr lang="es-CL" sz="3600" dirty="0" smtClean="0"/>
              <a:t>Resultados y Conclusiones</a:t>
            </a:r>
            <a:endParaRPr lang="es-CL" sz="3600" dirty="0"/>
          </a:p>
        </p:txBody>
      </p:sp>
    </p:spTree>
    <p:extLst>
      <p:ext uri="{BB962C8B-B14F-4D97-AF65-F5344CB8AC3E}">
        <p14:creationId xmlns:p14="http://schemas.microsoft.com/office/powerpoint/2010/main" val="9819184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err="1"/>
              <a:t>Mars</a:t>
            </a:r>
            <a:r>
              <a:rPr lang="es-CL" dirty="0"/>
              <a:t> Express </a:t>
            </a:r>
            <a:r>
              <a:rPr lang="es-CL" dirty="0" err="1"/>
              <a:t>Power</a:t>
            </a:r>
            <a:r>
              <a:rPr lang="es-CL" dirty="0"/>
              <a:t> </a:t>
            </a:r>
            <a:r>
              <a:rPr lang="es-CL" dirty="0" err="1"/>
              <a:t>Challenge</a:t>
            </a:r>
            <a:r>
              <a:rPr lang="es-CL" dirty="0"/>
              <a:t/>
            </a:r>
            <a:br>
              <a:rPr lang="es-CL" dirty="0"/>
            </a:br>
            <a:r>
              <a:rPr lang="es-CL" sz="3600" dirty="0" smtClean="0"/>
              <a:t>Próximos avances</a:t>
            </a:r>
            <a:endParaRPr lang="es-C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44185"/>
            <a:ext cx="9428430" cy="2693837"/>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025643535"/>
              </p:ext>
            </p:extLst>
          </p:nvPr>
        </p:nvGraphicFramePr>
        <p:xfrm>
          <a:off x="7836466" y="3730615"/>
          <a:ext cx="3067050" cy="2669100"/>
        </p:xfrm>
        <a:graphic>
          <a:graphicData uri="http://schemas.openxmlformats.org/drawingml/2006/table">
            <a:tbl>
              <a:tblPr firstRow="1">
                <a:tableStyleId>{073A0DAA-6AF3-43AB-8588-CEC1D06C72B9}</a:tableStyleId>
              </a:tblPr>
              <a:tblGrid>
                <a:gridCol w="1558128"/>
                <a:gridCol w="1508922"/>
              </a:tblGrid>
              <a:tr h="180000">
                <a:tc>
                  <a:txBody>
                    <a:bodyPr/>
                    <a:lstStyle/>
                    <a:p>
                      <a:pPr algn="ctr" fontAlgn="b"/>
                      <a:r>
                        <a:rPr lang="es-CL" sz="1200" u="none" strike="noStrike" dirty="0" err="1">
                          <a:effectLst/>
                        </a:rPr>
                        <a:t>ut_ms</a:t>
                      </a:r>
                      <a:endParaRPr lang="es-CL" sz="1200" b="1" i="0" u="none" strike="noStrike" dirty="0">
                        <a:solidFill>
                          <a:srgbClr val="FFFFFF"/>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s-CL" sz="1200" u="none" strike="noStrike" dirty="0" err="1">
                          <a:effectLst/>
                        </a:rPr>
                        <a:t>subsystem</a:t>
                      </a:r>
                      <a:endParaRPr lang="es-CL" sz="1200" b="1" i="0" u="none" strike="noStrike" dirty="0">
                        <a:solidFill>
                          <a:srgbClr val="FFFFFF"/>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180000">
                <a:tc>
                  <a:txBody>
                    <a:bodyPr/>
                    <a:lstStyle/>
                    <a:p>
                      <a:pPr algn="ctr" fontAlgn="b"/>
                      <a:r>
                        <a:rPr lang="es-CL" sz="1200" u="none" strike="noStrike" dirty="0" smtClean="0">
                          <a:effectLst/>
                        </a:rPr>
                        <a:t>1,219,363,211,000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AXXX301A</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1,219,364,909,000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AAAAF20C1</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1,219,364,914,000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AAAAF57A1</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1,219,364,919,000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AAAAF23G1</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1,219,364,924,000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AAAAF60A1</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1,219,365,615,000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AXXX305A</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1,219,366,035,000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AXXX380A</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1,219,366,635,000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dirty="0">
                          <a:effectLst/>
                        </a:rPr>
                        <a:t>ASEQ4200</a:t>
                      </a:r>
                      <a:endParaRPr lang="es-CL" sz="1200" b="0" i="0" u="none" strike="noStrike" dirty="0">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1,219,367,381,000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ATTTF301E</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1,219,369,061,000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ATTTF310A</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1,219,369,181,000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APSF01A2</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1,219,369,301,000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tcPr>
                </a:tc>
                <a:tc>
                  <a:txBody>
                    <a:bodyPr/>
                    <a:lstStyle/>
                    <a:p>
                      <a:pPr algn="ctr" fontAlgn="b"/>
                      <a:r>
                        <a:rPr lang="es-CL" sz="1200" u="none" strike="noStrike">
                          <a:effectLst/>
                        </a:rPr>
                        <a:t>APSF02A1</a:t>
                      </a:r>
                      <a:endParaRPr lang="es-CL" sz="1200" b="0" i="0" u="none" strike="noStrike">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tcPr>
                </a:tc>
              </a:tr>
              <a:tr h="180000">
                <a:tc>
                  <a:txBody>
                    <a:bodyPr/>
                    <a:lstStyle/>
                    <a:p>
                      <a:pPr algn="ctr" fontAlgn="b"/>
                      <a:r>
                        <a:rPr lang="es-CL" sz="1200" u="none" strike="noStrike" dirty="0" smtClean="0">
                          <a:effectLst/>
                        </a:rPr>
                        <a:t>1,219,369,306,000 </a:t>
                      </a:r>
                      <a:endParaRPr lang="es-CL" sz="1200" b="0" i="0" u="none" strike="noStrike" dirty="0">
                        <a:solidFill>
                          <a:srgbClr val="000000"/>
                        </a:solidFill>
                        <a:effectLst/>
                        <a:latin typeface="Calibri" panose="020F0502020204030204" pitchFamily="34" charset="0"/>
                      </a:endParaRPr>
                    </a:p>
                  </a:txBody>
                  <a:tcPr marL="7770" marR="7770" marT="777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s-CL" sz="1200" u="none" strike="noStrike" dirty="0">
                          <a:effectLst/>
                        </a:rPr>
                        <a:t>APSF89A1</a:t>
                      </a:r>
                      <a:endParaRPr lang="es-CL" sz="1200" b="0" i="0" u="none" strike="noStrike" dirty="0">
                        <a:solidFill>
                          <a:srgbClr val="000000"/>
                        </a:solidFill>
                        <a:effectLst/>
                        <a:latin typeface="Calibri" panose="020F0502020204030204" pitchFamily="34" charset="0"/>
                      </a:endParaRPr>
                    </a:p>
                  </a:txBody>
                  <a:tcPr marL="7770" marR="7770" marT="777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3" name="Rectangle 2"/>
          <p:cNvSpPr/>
          <p:nvPr/>
        </p:nvSpPr>
        <p:spPr>
          <a:xfrm>
            <a:off x="838200" y="5753384"/>
            <a:ext cx="2273379" cy="646331"/>
          </a:xfrm>
          <a:prstGeom prst="rect">
            <a:avLst/>
          </a:prstGeom>
        </p:spPr>
        <p:txBody>
          <a:bodyPr wrap="none">
            <a:spAutoFit/>
          </a:bodyPr>
          <a:lstStyle/>
          <a:p>
            <a:pPr marL="285750" indent="-285750">
              <a:buFont typeface="Arial" panose="020B0604020202020204" pitchFamily="34" charset="0"/>
              <a:buChar char="•"/>
            </a:pPr>
            <a:r>
              <a:rPr lang="es-CL" dirty="0" smtClean="0"/>
              <a:t>Comandos (DMOP)</a:t>
            </a:r>
          </a:p>
          <a:p>
            <a:pPr marL="285750" indent="-285750">
              <a:buFont typeface="Arial" panose="020B0604020202020204" pitchFamily="34" charset="0"/>
              <a:buChar char="•"/>
            </a:pPr>
            <a:r>
              <a:rPr lang="es-CL" dirty="0" smtClean="0"/>
              <a:t>Neural? </a:t>
            </a:r>
            <a:r>
              <a:rPr lang="es-CL" dirty="0" err="1" smtClean="0"/>
              <a:t>Fuzzy</a:t>
            </a:r>
            <a:r>
              <a:rPr lang="es-CL" dirty="0" smtClean="0"/>
              <a:t>?</a:t>
            </a:r>
            <a:endParaRPr lang="es-CL" dirty="0"/>
          </a:p>
        </p:txBody>
      </p:sp>
    </p:spTree>
    <p:extLst>
      <p:ext uri="{BB962C8B-B14F-4D97-AF65-F5344CB8AC3E}">
        <p14:creationId xmlns:p14="http://schemas.microsoft.com/office/powerpoint/2010/main" val="2350300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5632" y="0"/>
            <a:ext cx="12787631" cy="7646427"/>
          </a:xfrm>
        </p:spPr>
      </p:pic>
      <p:sp>
        <p:nvSpPr>
          <p:cNvPr id="2" name="Rectangle 1"/>
          <p:cNvSpPr/>
          <p:nvPr/>
        </p:nvSpPr>
        <p:spPr>
          <a:xfrm>
            <a:off x="9928366" y="0"/>
            <a:ext cx="2263633" cy="707886"/>
          </a:xfrm>
          <a:prstGeom prst="rect">
            <a:avLst/>
          </a:prstGeom>
        </p:spPr>
        <p:txBody>
          <a:bodyPr wrap="none">
            <a:spAutoFit/>
          </a:bodyPr>
          <a:lstStyle/>
          <a:p>
            <a:r>
              <a:rPr lang="es-CL" sz="4000" dirty="0" smtClean="0"/>
              <a:t>Preguntas</a:t>
            </a:r>
            <a:endParaRPr lang="es-CL" sz="4000" dirty="0"/>
          </a:p>
        </p:txBody>
      </p:sp>
    </p:spTree>
    <p:extLst>
      <p:ext uri="{BB962C8B-B14F-4D97-AF65-F5344CB8AC3E}">
        <p14:creationId xmlns:p14="http://schemas.microsoft.com/office/powerpoint/2010/main" val="33591242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028" y="159654"/>
            <a:ext cx="12192000" cy="6463308"/>
          </a:xfrm>
          <a:prstGeom prst="rect">
            <a:avLst/>
          </a:prstGeom>
        </p:spPr>
        <p:txBody>
          <a:bodyPr wrap="square">
            <a:spAutoFit/>
          </a:bodyPr>
          <a:lstStyle/>
          <a:p>
            <a:r>
              <a:rPr lang="es-CL" dirty="0">
                <a:solidFill>
                  <a:srgbClr val="008000"/>
                </a:solidFill>
                <a:highlight>
                  <a:srgbClr val="FFFFFF"/>
                </a:highlight>
              </a:rPr>
              <a:t>#Escala Tiempo:</a:t>
            </a:r>
            <a:endParaRPr lang="es-CL" dirty="0">
              <a:solidFill>
                <a:srgbClr val="000000"/>
              </a:solidFill>
              <a:highlight>
                <a:srgbClr val="FFFFFF"/>
              </a:highlight>
            </a:endParaRPr>
          </a:p>
          <a:p>
            <a:r>
              <a:rPr lang="es-CL" dirty="0">
                <a:solidFill>
                  <a:srgbClr val="000000"/>
                </a:solidFill>
                <a:highlight>
                  <a:srgbClr val="FFFFFF"/>
                </a:highlight>
              </a:rPr>
              <a:t>power1DT </a:t>
            </a:r>
            <a:r>
              <a:rPr lang="es-CL" b="1" dirty="0">
                <a:solidFill>
                  <a:srgbClr val="000080"/>
                </a:solidFill>
                <a:highlight>
                  <a:srgbClr val="FFFFFF"/>
                </a:highlight>
              </a:rPr>
              <a:t>&lt;-</a:t>
            </a:r>
            <a:r>
              <a:rPr lang="es-CL" dirty="0">
                <a:solidFill>
                  <a:srgbClr val="000000"/>
                </a:solidFill>
                <a:highlight>
                  <a:srgbClr val="FFFFFF"/>
                </a:highlight>
              </a:rPr>
              <a:t> power1</a:t>
            </a:r>
          </a:p>
          <a:p>
            <a:r>
              <a:rPr lang="es-CL" dirty="0">
                <a:solidFill>
                  <a:srgbClr val="000000"/>
                </a:solidFill>
                <a:highlight>
                  <a:srgbClr val="FFFFFF"/>
                </a:highlight>
              </a:rPr>
              <a:t>power1DT</a:t>
            </a:r>
            <a:r>
              <a:rPr lang="es-CL" b="1" dirty="0">
                <a:solidFill>
                  <a:srgbClr val="000080"/>
                </a:solidFill>
                <a:highlight>
                  <a:srgbClr val="FFFFFF"/>
                </a:highlight>
              </a:rPr>
              <a:t>$</a:t>
            </a:r>
            <a:r>
              <a:rPr lang="es-CL" dirty="0">
                <a:solidFill>
                  <a:srgbClr val="000000"/>
                </a:solidFill>
                <a:highlight>
                  <a:srgbClr val="FFFFFF"/>
                </a:highlight>
              </a:rPr>
              <a:t>ut_ms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as.POSIXct</a:t>
            </a:r>
            <a:r>
              <a:rPr lang="es-CL" b="1" dirty="0">
                <a:solidFill>
                  <a:srgbClr val="000080"/>
                </a:solidFill>
                <a:highlight>
                  <a:srgbClr val="FFFFFF"/>
                </a:highlight>
              </a:rPr>
              <a:t>((((</a:t>
            </a:r>
            <a:r>
              <a:rPr lang="es-CL" dirty="0">
                <a:solidFill>
                  <a:srgbClr val="000000"/>
                </a:solidFill>
                <a:highlight>
                  <a:srgbClr val="FFFFFF"/>
                </a:highlight>
              </a:rPr>
              <a:t>power1</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ut_ms</a:t>
            </a:r>
            <a:r>
              <a:rPr lang="es-CL" dirty="0">
                <a:solidFill>
                  <a:srgbClr val="808080"/>
                </a:solidFill>
                <a:highlight>
                  <a:srgbClr val="FFFFFF"/>
                </a:highlight>
              </a:rPr>
              <a:t>'</a:t>
            </a:r>
            <a:r>
              <a:rPr lang="es-CL" b="1" dirty="0">
                <a:solidFill>
                  <a:srgbClr val="000080"/>
                </a:solidFill>
                <a:highlight>
                  <a:srgbClr val="FFFFFF"/>
                </a:highlight>
              </a:rPr>
              <a:t>])/</a:t>
            </a:r>
            <a:r>
              <a:rPr lang="es-CL" dirty="0">
                <a:solidFill>
                  <a:srgbClr val="FF8000"/>
                </a:solidFill>
                <a:highlight>
                  <a:srgbClr val="FFFFFF"/>
                </a:highlight>
              </a:rPr>
              <a:t>1000</a:t>
            </a:r>
            <a:r>
              <a:rPr lang="es-CL" b="1" dirty="0">
                <a:solidFill>
                  <a:srgbClr val="000080"/>
                </a:solidFill>
                <a:highlight>
                  <a:srgbClr val="FFFFFF"/>
                </a:highlight>
              </a:rPr>
              <a:t>)[</a:t>
            </a:r>
            <a:r>
              <a:rPr lang="es-CL" dirty="0">
                <a:solidFill>
                  <a:srgbClr val="000000"/>
                </a:solidFill>
                <a:highlight>
                  <a:srgbClr val="FFFFFF"/>
                </a:highlight>
              </a:rPr>
              <a:t>,</a:t>
            </a:r>
            <a:r>
              <a:rPr lang="es-CL" b="1" dirty="0">
                <a:solidFill>
                  <a:srgbClr val="000080"/>
                </a:solidFill>
                <a:highlight>
                  <a:srgbClr val="FFFFFF"/>
                </a:highlight>
              </a:rPr>
              <a:t>])</a:t>
            </a:r>
            <a:r>
              <a:rPr lang="es-CL" dirty="0">
                <a:solidFill>
                  <a:srgbClr val="000000"/>
                </a:solidFill>
                <a:highlight>
                  <a:srgbClr val="FFFFFF"/>
                </a:highlight>
              </a:rPr>
              <a:t>, </a:t>
            </a:r>
            <a:r>
              <a:rPr lang="es-CL" dirty="0" err="1">
                <a:solidFill>
                  <a:srgbClr val="000000"/>
                </a:solidFill>
                <a:highlight>
                  <a:srgbClr val="FFFFFF"/>
                </a:highlight>
              </a:rPr>
              <a:t>origin</a:t>
            </a:r>
            <a:r>
              <a:rPr lang="es-CL" b="1" dirty="0">
                <a:solidFill>
                  <a:srgbClr val="000080"/>
                </a:solidFill>
                <a:highlight>
                  <a:srgbClr val="FFFFFF"/>
                </a:highlight>
              </a:rPr>
              <a:t>=</a:t>
            </a:r>
            <a:r>
              <a:rPr lang="es-CL" dirty="0">
                <a:solidFill>
                  <a:srgbClr val="808080"/>
                </a:solidFill>
                <a:highlight>
                  <a:srgbClr val="FFFFFF"/>
                </a:highlight>
              </a:rPr>
              <a:t>"1970-01-01"</a:t>
            </a:r>
            <a:r>
              <a:rPr lang="es-CL" b="1" dirty="0">
                <a:solidFill>
                  <a:srgbClr val="000080"/>
                </a:solidFill>
                <a:highlight>
                  <a:srgbClr val="FFFFFF"/>
                </a:highlight>
              </a:rPr>
              <a:t>)</a:t>
            </a:r>
            <a:endParaRPr lang="es-CL" dirty="0">
              <a:solidFill>
                <a:srgbClr val="000000"/>
              </a:solidFill>
              <a:highlight>
                <a:srgbClr val="FFFFFF"/>
              </a:highlight>
            </a:endParaRPr>
          </a:p>
          <a:p>
            <a:endParaRPr lang="es-CL" dirty="0">
              <a:solidFill>
                <a:srgbClr val="000000"/>
              </a:solidFill>
              <a:highlight>
                <a:srgbClr val="FFFFFF"/>
              </a:highlight>
            </a:endParaRPr>
          </a:p>
          <a:p>
            <a:r>
              <a:rPr lang="es-CL" dirty="0">
                <a:solidFill>
                  <a:srgbClr val="008000"/>
                </a:solidFill>
                <a:highlight>
                  <a:srgbClr val="FFFFFF"/>
                </a:highlight>
              </a:rPr>
              <a:t>#Agrupamiento: Promedio por hora:</a:t>
            </a:r>
            <a:endParaRPr lang="es-CL" dirty="0">
              <a:solidFill>
                <a:srgbClr val="000000"/>
              </a:solidFill>
              <a:highlight>
                <a:srgbClr val="FFFFFF"/>
              </a:highlight>
            </a:endParaRPr>
          </a:p>
          <a:p>
            <a:r>
              <a:rPr lang="es-CL" dirty="0">
                <a:solidFill>
                  <a:srgbClr val="000000"/>
                </a:solidFill>
                <a:highlight>
                  <a:srgbClr val="FFFFFF"/>
                </a:highlight>
              </a:rPr>
              <a:t>power1DT</a:t>
            </a:r>
            <a:r>
              <a:rPr lang="es-CL" b="1" dirty="0">
                <a:solidFill>
                  <a:srgbClr val="000080"/>
                </a:solidFill>
                <a:highlight>
                  <a:srgbClr val="FFFFFF"/>
                </a:highlight>
              </a:rPr>
              <a:t>$</a:t>
            </a:r>
            <a:r>
              <a:rPr lang="es-CL" dirty="0">
                <a:solidFill>
                  <a:srgbClr val="000000"/>
                </a:solidFill>
                <a:highlight>
                  <a:srgbClr val="FFFFFF"/>
                </a:highlight>
              </a:rPr>
              <a:t>ut_ms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8000FF"/>
                </a:solidFill>
                <a:highlight>
                  <a:srgbClr val="FFFFFF"/>
                </a:highlight>
              </a:rPr>
              <a:t>cut</a:t>
            </a:r>
            <a:r>
              <a:rPr lang="es-CL" b="1" dirty="0">
                <a:solidFill>
                  <a:srgbClr val="000080"/>
                </a:solidFill>
                <a:highlight>
                  <a:srgbClr val="FFFFFF"/>
                </a:highlight>
              </a:rPr>
              <a:t>(</a:t>
            </a:r>
            <a:r>
              <a:rPr lang="es-CL" dirty="0">
                <a:solidFill>
                  <a:srgbClr val="000000"/>
                </a:solidFill>
                <a:highlight>
                  <a:srgbClr val="FFFFFF"/>
                </a:highlight>
              </a:rPr>
              <a:t>power1DT</a:t>
            </a:r>
            <a:r>
              <a:rPr lang="es-CL" b="1" dirty="0">
                <a:solidFill>
                  <a:srgbClr val="000080"/>
                </a:solidFill>
                <a:highlight>
                  <a:srgbClr val="FFFFFF"/>
                </a:highlight>
              </a:rPr>
              <a:t>$</a:t>
            </a:r>
            <a:r>
              <a:rPr lang="es-CL" dirty="0">
                <a:solidFill>
                  <a:srgbClr val="000000"/>
                </a:solidFill>
                <a:highlight>
                  <a:srgbClr val="FFFFFF"/>
                </a:highlight>
              </a:rPr>
              <a:t>ut_ms, </a:t>
            </a:r>
            <a:r>
              <a:rPr lang="es-CL" dirty="0" err="1">
                <a:solidFill>
                  <a:srgbClr val="000000"/>
                </a:solidFill>
                <a:highlight>
                  <a:srgbClr val="FFFFFF"/>
                </a:highlight>
              </a:rPr>
              <a:t>breaks</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hour</a:t>
            </a:r>
            <a:r>
              <a:rPr lang="es-CL" dirty="0">
                <a:solidFill>
                  <a:srgbClr val="808080"/>
                </a:solidFill>
                <a:highlight>
                  <a:srgbClr val="FFFFFF"/>
                </a:highlight>
              </a:rPr>
              <a:t>"</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power1DTHourMean </a:t>
            </a:r>
            <a:r>
              <a:rPr lang="es-CL" b="1" dirty="0">
                <a:solidFill>
                  <a:srgbClr val="000080"/>
                </a:solidFill>
                <a:highlight>
                  <a:srgbClr val="FFFFFF"/>
                </a:highlight>
              </a:rPr>
              <a:t>&lt;-</a:t>
            </a:r>
            <a:r>
              <a:rPr lang="es-CL" dirty="0">
                <a:solidFill>
                  <a:srgbClr val="000000"/>
                </a:solidFill>
                <a:highlight>
                  <a:srgbClr val="FFFFFF"/>
                </a:highlight>
              </a:rPr>
              <a:t> power1DT </a:t>
            </a:r>
            <a:r>
              <a:rPr lang="es-CL" dirty="0">
                <a:solidFill>
                  <a:srgbClr val="804000"/>
                </a:solidFill>
                <a:highlight>
                  <a:srgbClr val="FFFFFF"/>
                </a:highlight>
              </a:rPr>
              <a:t>%&gt;%</a:t>
            </a:r>
            <a:r>
              <a:rPr lang="es-CL" dirty="0">
                <a:solidFill>
                  <a:srgbClr val="000000"/>
                </a:solidFill>
                <a:highlight>
                  <a:srgbClr val="FFFFFF"/>
                </a:highlight>
              </a:rPr>
              <a:t> </a:t>
            </a:r>
            <a:r>
              <a:rPr lang="es-CL" dirty="0" err="1">
                <a:solidFill>
                  <a:srgbClr val="000000"/>
                </a:solidFill>
                <a:highlight>
                  <a:srgbClr val="FFFFFF"/>
                </a:highlight>
              </a:rPr>
              <a:t>group_by</a:t>
            </a:r>
            <a:r>
              <a:rPr lang="es-CL" b="1" dirty="0">
                <a:solidFill>
                  <a:srgbClr val="000080"/>
                </a:solidFill>
                <a:highlight>
                  <a:srgbClr val="FFFFFF"/>
                </a:highlight>
              </a:rPr>
              <a:t>(</a:t>
            </a:r>
            <a:r>
              <a:rPr lang="es-CL" dirty="0" err="1">
                <a:solidFill>
                  <a:srgbClr val="000000"/>
                </a:solidFill>
                <a:highlight>
                  <a:srgbClr val="FFFFFF"/>
                </a:highlight>
              </a:rPr>
              <a:t>ut_ms</a:t>
            </a:r>
            <a:r>
              <a:rPr lang="es-CL" b="1" dirty="0">
                <a:solidFill>
                  <a:srgbClr val="000080"/>
                </a:solidFill>
                <a:highlight>
                  <a:srgbClr val="FFFFFF"/>
                </a:highlight>
              </a:rPr>
              <a:t>)</a:t>
            </a:r>
            <a:r>
              <a:rPr lang="es-CL" dirty="0">
                <a:solidFill>
                  <a:srgbClr val="000000"/>
                </a:solidFill>
                <a:highlight>
                  <a:srgbClr val="FFFFFF"/>
                </a:highlight>
              </a:rPr>
              <a:t> </a:t>
            </a:r>
            <a:r>
              <a:rPr lang="es-CL" dirty="0">
                <a:solidFill>
                  <a:srgbClr val="804000"/>
                </a:solidFill>
                <a:highlight>
                  <a:srgbClr val="FFFFFF"/>
                </a:highlight>
              </a:rPr>
              <a:t>%&gt;%</a:t>
            </a:r>
            <a:r>
              <a:rPr lang="es-CL" dirty="0">
                <a:solidFill>
                  <a:srgbClr val="000000"/>
                </a:solidFill>
                <a:highlight>
                  <a:srgbClr val="FFFFFF"/>
                </a:highlight>
              </a:rPr>
              <a:t> </a:t>
            </a:r>
            <a:r>
              <a:rPr lang="es-CL" dirty="0" err="1">
                <a:solidFill>
                  <a:srgbClr val="000000"/>
                </a:solidFill>
                <a:highlight>
                  <a:srgbClr val="FFFFFF"/>
                </a:highlight>
              </a:rPr>
              <a:t>summarise_each</a:t>
            </a:r>
            <a:r>
              <a:rPr lang="es-CL" b="1" dirty="0">
                <a:solidFill>
                  <a:srgbClr val="000080"/>
                </a:solidFill>
                <a:highlight>
                  <a:srgbClr val="FFFFFF"/>
                </a:highlight>
              </a:rPr>
              <a:t>(</a:t>
            </a:r>
            <a:r>
              <a:rPr lang="es-CL" dirty="0" err="1">
                <a:solidFill>
                  <a:srgbClr val="000000"/>
                </a:solidFill>
                <a:highlight>
                  <a:srgbClr val="FFFFFF"/>
                </a:highlight>
              </a:rPr>
              <a:t>funs</a:t>
            </a:r>
            <a:r>
              <a:rPr lang="es-CL" b="1" dirty="0">
                <a:solidFill>
                  <a:srgbClr val="000080"/>
                </a:solidFill>
                <a:highlight>
                  <a:srgbClr val="FFFFFF"/>
                </a:highlight>
              </a:rPr>
              <a:t>(</a:t>
            </a:r>
            <a:r>
              <a:rPr lang="es-CL" dirty="0">
                <a:solidFill>
                  <a:srgbClr val="8000FF"/>
                </a:solidFill>
                <a:highlight>
                  <a:srgbClr val="FFFFFF"/>
                </a:highlight>
              </a:rPr>
              <a:t>mean</a:t>
            </a:r>
            <a:r>
              <a:rPr lang="es-CL" b="1" dirty="0">
                <a:solidFill>
                  <a:srgbClr val="000080"/>
                </a:solidFill>
                <a:highlight>
                  <a:srgbClr val="FFFFFF"/>
                </a:highlight>
              </a:rPr>
              <a:t>))</a:t>
            </a:r>
            <a:endParaRPr lang="es-CL" dirty="0">
              <a:solidFill>
                <a:srgbClr val="000000"/>
              </a:solidFill>
              <a:highlight>
                <a:srgbClr val="FFFFFF"/>
              </a:highlight>
            </a:endParaRPr>
          </a:p>
          <a:p>
            <a:endParaRPr lang="es-CL" dirty="0">
              <a:solidFill>
                <a:srgbClr val="000000"/>
              </a:solidFill>
              <a:highlight>
                <a:srgbClr val="FFFFFF"/>
              </a:highlight>
            </a:endParaRPr>
          </a:p>
          <a:p>
            <a:r>
              <a:rPr lang="es-CL" dirty="0">
                <a:solidFill>
                  <a:srgbClr val="008000"/>
                </a:solidFill>
                <a:highlight>
                  <a:srgbClr val="FFFFFF"/>
                </a:highlight>
              </a:rPr>
              <a:t>#Match: </a:t>
            </a:r>
            <a:r>
              <a:rPr lang="es-CL" dirty="0" err="1">
                <a:solidFill>
                  <a:srgbClr val="008000"/>
                </a:solidFill>
                <a:highlight>
                  <a:srgbClr val="FFFFFF"/>
                </a:highlight>
              </a:rPr>
              <a:t>TimeScale</a:t>
            </a:r>
            <a:endParaRPr lang="es-CL" dirty="0">
              <a:solidFill>
                <a:srgbClr val="000000"/>
              </a:solidFill>
              <a:highlight>
                <a:srgbClr val="FFFFFF"/>
              </a:highlight>
            </a:endParaRPr>
          </a:p>
          <a:p>
            <a:r>
              <a:rPr lang="es-CL" dirty="0">
                <a:solidFill>
                  <a:srgbClr val="000000"/>
                </a:solidFill>
                <a:highlight>
                  <a:srgbClr val="FFFFFF"/>
                </a:highlight>
              </a:rPr>
              <a:t>power1DTHourMeanMS </a:t>
            </a:r>
            <a:r>
              <a:rPr lang="es-CL" b="1" dirty="0">
                <a:solidFill>
                  <a:srgbClr val="000080"/>
                </a:solidFill>
                <a:highlight>
                  <a:srgbClr val="FFFFFF"/>
                </a:highlight>
              </a:rPr>
              <a:t>&lt;-</a:t>
            </a:r>
            <a:r>
              <a:rPr lang="es-CL" dirty="0">
                <a:solidFill>
                  <a:srgbClr val="000000"/>
                </a:solidFill>
                <a:highlight>
                  <a:srgbClr val="FFFFFF"/>
                </a:highlight>
              </a:rPr>
              <a:t> power1DTHourMean</a:t>
            </a:r>
            <a:r>
              <a:rPr lang="es-CL" b="1" dirty="0">
                <a:solidFill>
                  <a:srgbClr val="000080"/>
                </a:solidFill>
                <a:highlight>
                  <a:srgbClr val="FFFFFF"/>
                </a:highlight>
              </a:rPr>
              <a:t>$</a:t>
            </a:r>
            <a:r>
              <a:rPr lang="es-CL" dirty="0">
                <a:solidFill>
                  <a:srgbClr val="000000"/>
                </a:solidFill>
                <a:highlight>
                  <a:srgbClr val="FFFFFF"/>
                </a:highlight>
              </a:rPr>
              <a:t>ut_ms</a:t>
            </a:r>
          </a:p>
          <a:p>
            <a:r>
              <a:rPr lang="es-CL" b="1" dirty="0" err="1">
                <a:solidFill>
                  <a:srgbClr val="0000FF"/>
                </a:solidFill>
                <a:highlight>
                  <a:srgbClr val="FFFFFF"/>
                </a:highlight>
              </a:rPr>
              <a:t>for</a:t>
            </a:r>
            <a:r>
              <a:rPr lang="es-CL" dirty="0">
                <a:solidFill>
                  <a:srgbClr val="000000"/>
                </a:solidFill>
                <a:highlight>
                  <a:srgbClr val="FFFFFF"/>
                </a:highlight>
              </a:rPr>
              <a:t> </a:t>
            </a:r>
            <a:r>
              <a:rPr lang="es-CL" b="1" dirty="0">
                <a:solidFill>
                  <a:srgbClr val="000080"/>
                </a:solidFill>
                <a:highlight>
                  <a:srgbClr val="FFFFFF"/>
                </a:highlight>
              </a:rPr>
              <a:t>(</a:t>
            </a:r>
            <a:r>
              <a:rPr lang="es-CL" dirty="0">
                <a:solidFill>
                  <a:srgbClr val="000000"/>
                </a:solidFill>
                <a:highlight>
                  <a:srgbClr val="FFFFFF"/>
                </a:highlight>
              </a:rPr>
              <a:t>i </a:t>
            </a:r>
            <a:r>
              <a:rPr lang="es-CL" b="1" dirty="0">
                <a:solidFill>
                  <a:srgbClr val="0000FF"/>
                </a:solidFill>
                <a:highlight>
                  <a:srgbClr val="FFFFFF"/>
                </a:highlight>
              </a:rPr>
              <a:t>in</a:t>
            </a:r>
            <a:r>
              <a:rPr lang="es-CL" dirty="0">
                <a:solidFill>
                  <a:srgbClr val="000000"/>
                </a:solidFill>
                <a:highlight>
                  <a:srgbClr val="FFFFFF"/>
                </a:highlight>
              </a:rPr>
              <a:t> </a:t>
            </a:r>
            <a:r>
              <a:rPr lang="es-CL" dirty="0">
                <a:solidFill>
                  <a:srgbClr val="FF8000"/>
                </a:solidFill>
                <a:highlight>
                  <a:srgbClr val="FFFFFF"/>
                </a:highlight>
              </a:rPr>
              <a:t>1</a:t>
            </a:r>
            <a:r>
              <a:rPr lang="es-CL" b="1" dirty="0">
                <a:solidFill>
                  <a:srgbClr val="000080"/>
                </a:solidFill>
                <a:highlight>
                  <a:srgbClr val="FFFFFF"/>
                </a:highlight>
              </a:rPr>
              <a:t>:</a:t>
            </a:r>
            <a:r>
              <a:rPr lang="es-CL" dirty="0">
                <a:solidFill>
                  <a:srgbClr val="8000FF"/>
                </a:solidFill>
                <a:highlight>
                  <a:srgbClr val="FFFFFF"/>
                </a:highlight>
              </a:rPr>
              <a:t>nrow</a:t>
            </a:r>
            <a:r>
              <a:rPr lang="es-CL" b="1" dirty="0">
                <a:solidFill>
                  <a:srgbClr val="000080"/>
                </a:solidFill>
                <a:highlight>
                  <a:srgbClr val="FFFFFF"/>
                </a:highlight>
              </a:rPr>
              <a:t>(</a:t>
            </a:r>
            <a:r>
              <a:rPr lang="es-CL" dirty="0">
                <a:solidFill>
                  <a:srgbClr val="000000"/>
                </a:solidFill>
                <a:highlight>
                  <a:srgbClr val="FFFFFF"/>
                </a:highlight>
              </a:rPr>
              <a:t>saaf1DTHourMean</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saaf1DTHourMean</a:t>
            </a:r>
            <a:r>
              <a:rPr lang="es-CL" b="1" dirty="0">
                <a:solidFill>
                  <a:srgbClr val="000080"/>
                </a:solidFill>
                <a:highlight>
                  <a:srgbClr val="FFFFFF"/>
                </a:highlight>
              </a:rPr>
              <a:t>$</a:t>
            </a:r>
            <a:r>
              <a:rPr lang="es-CL" dirty="0">
                <a:solidFill>
                  <a:srgbClr val="000000"/>
                </a:solidFill>
                <a:highlight>
                  <a:srgbClr val="FFFFFF"/>
                </a:highlight>
              </a:rPr>
              <a:t>ut_ms</a:t>
            </a:r>
            <a:r>
              <a:rPr lang="es-CL" b="1" dirty="0">
                <a:solidFill>
                  <a:srgbClr val="000080"/>
                </a:solidFill>
                <a:highlight>
                  <a:srgbClr val="FFFFFF"/>
                </a:highlight>
              </a:rPr>
              <a:t>[</a:t>
            </a:r>
            <a:r>
              <a:rPr lang="es-CL" dirty="0">
                <a:solidFill>
                  <a:srgbClr val="000000"/>
                </a:solidFill>
                <a:highlight>
                  <a:srgbClr val="FFFFFF"/>
                </a:highlight>
              </a:rPr>
              <a:t>i</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power1DTHourMeanMS</a:t>
            </a:r>
            <a:r>
              <a:rPr lang="es-CL" b="1" dirty="0">
                <a:solidFill>
                  <a:srgbClr val="000080"/>
                </a:solidFill>
                <a:highlight>
                  <a:srgbClr val="FFFFFF"/>
                </a:highlight>
              </a:rPr>
              <a:t>[</a:t>
            </a:r>
            <a:r>
              <a:rPr lang="es-CL" dirty="0" err="1">
                <a:solidFill>
                  <a:srgbClr val="000000"/>
                </a:solidFill>
                <a:highlight>
                  <a:srgbClr val="FFFFFF"/>
                </a:highlight>
              </a:rPr>
              <a:t>findInterval</a:t>
            </a:r>
            <a:r>
              <a:rPr lang="es-CL" b="1" dirty="0">
                <a:solidFill>
                  <a:srgbClr val="000080"/>
                </a:solidFill>
                <a:highlight>
                  <a:srgbClr val="FFFFFF"/>
                </a:highlight>
              </a:rPr>
              <a:t>(</a:t>
            </a:r>
            <a:r>
              <a:rPr lang="es-CL" dirty="0">
                <a:solidFill>
                  <a:srgbClr val="000000"/>
                </a:solidFill>
                <a:highlight>
                  <a:srgbClr val="FFFFFF"/>
                </a:highlight>
              </a:rPr>
              <a:t>saaf1DTHourMean</a:t>
            </a:r>
            <a:r>
              <a:rPr lang="es-CL" b="1" dirty="0">
                <a:solidFill>
                  <a:srgbClr val="000080"/>
                </a:solidFill>
                <a:highlight>
                  <a:srgbClr val="FFFFFF"/>
                </a:highlight>
              </a:rPr>
              <a:t>$</a:t>
            </a:r>
            <a:r>
              <a:rPr lang="es-CL" dirty="0">
                <a:solidFill>
                  <a:srgbClr val="000000"/>
                </a:solidFill>
                <a:highlight>
                  <a:srgbClr val="FFFFFF"/>
                </a:highlight>
              </a:rPr>
              <a:t>ut_ms</a:t>
            </a:r>
            <a:r>
              <a:rPr lang="es-CL" b="1" dirty="0">
                <a:solidFill>
                  <a:srgbClr val="000080"/>
                </a:solidFill>
                <a:highlight>
                  <a:srgbClr val="FFFFFF"/>
                </a:highlight>
              </a:rPr>
              <a:t>[</a:t>
            </a:r>
            <a:r>
              <a:rPr lang="es-CL" dirty="0">
                <a:solidFill>
                  <a:srgbClr val="000000"/>
                </a:solidFill>
                <a:highlight>
                  <a:srgbClr val="FFFFFF"/>
                </a:highlight>
              </a:rPr>
              <a:t>i</a:t>
            </a:r>
            <a:r>
              <a:rPr lang="es-CL" b="1" dirty="0">
                <a:solidFill>
                  <a:srgbClr val="000080"/>
                </a:solidFill>
                <a:highlight>
                  <a:srgbClr val="FFFFFF"/>
                </a:highlight>
              </a:rPr>
              <a:t>]</a:t>
            </a:r>
            <a:r>
              <a:rPr lang="es-CL" dirty="0">
                <a:solidFill>
                  <a:srgbClr val="000000"/>
                </a:solidFill>
                <a:highlight>
                  <a:srgbClr val="FFFFFF"/>
                </a:highlight>
              </a:rPr>
              <a:t>,power1DTHourMeanMS</a:t>
            </a:r>
            <a:r>
              <a:rPr lang="es-CL" b="1" dirty="0">
                <a:solidFill>
                  <a:srgbClr val="000080"/>
                </a:solidFill>
                <a:highlight>
                  <a:srgbClr val="FFFFFF"/>
                </a:highlight>
              </a:rPr>
              <a:t>)]</a:t>
            </a:r>
            <a:endParaRPr lang="es-CL" dirty="0">
              <a:solidFill>
                <a:srgbClr val="000000"/>
              </a:solidFill>
              <a:highlight>
                <a:srgbClr val="FFFFFF"/>
              </a:highlight>
            </a:endParaRPr>
          </a:p>
          <a:p>
            <a:r>
              <a:rPr lang="es-CL" b="1" dirty="0">
                <a:solidFill>
                  <a:srgbClr val="000080"/>
                </a:solidFill>
                <a:highlight>
                  <a:srgbClr val="FFFFFF"/>
                </a:highlight>
              </a:rPr>
              <a:t>}</a:t>
            </a:r>
            <a:endParaRPr lang="es-CL" dirty="0">
              <a:solidFill>
                <a:srgbClr val="000000"/>
              </a:solidFill>
              <a:highlight>
                <a:srgbClr val="FFFFFF"/>
              </a:highlight>
            </a:endParaRPr>
          </a:p>
          <a:p>
            <a:endParaRPr lang="es-CL" dirty="0">
              <a:solidFill>
                <a:srgbClr val="000000"/>
              </a:solidFill>
              <a:highlight>
                <a:srgbClr val="FFFFFF"/>
              </a:highlight>
            </a:endParaRPr>
          </a:p>
          <a:p>
            <a:r>
              <a:rPr lang="es-CL" dirty="0">
                <a:solidFill>
                  <a:srgbClr val="008000"/>
                </a:solidFill>
                <a:highlight>
                  <a:srgbClr val="FFFFFF"/>
                </a:highlight>
              </a:rPr>
              <a:t>#</a:t>
            </a:r>
            <a:r>
              <a:rPr lang="es-CL" dirty="0" err="1">
                <a:solidFill>
                  <a:srgbClr val="008000"/>
                </a:solidFill>
                <a:highlight>
                  <a:srgbClr val="FFFFFF"/>
                </a:highlight>
              </a:rPr>
              <a:t>Merge</a:t>
            </a:r>
            <a:r>
              <a:rPr lang="es-CL" dirty="0">
                <a:solidFill>
                  <a:srgbClr val="008000"/>
                </a:solidFill>
                <a:highlight>
                  <a:srgbClr val="FFFFFF"/>
                </a:highlight>
              </a:rPr>
              <a:t>:</a:t>
            </a:r>
            <a:endParaRPr lang="es-CL" dirty="0">
              <a:solidFill>
                <a:srgbClr val="000000"/>
              </a:solidFill>
              <a:highlight>
                <a:srgbClr val="FFFFFF"/>
              </a:highlight>
            </a:endParaRPr>
          </a:p>
          <a:p>
            <a:r>
              <a:rPr lang="en-US" dirty="0">
                <a:solidFill>
                  <a:srgbClr val="000000"/>
                </a:solidFill>
                <a:highlight>
                  <a:srgbClr val="FFFFFF"/>
                </a:highlight>
              </a:rPr>
              <a:t>power1DTHourMean</a:t>
            </a:r>
            <a:r>
              <a:rPr lang="en-US" b="1" dirty="0">
                <a:solidFill>
                  <a:srgbClr val="000080"/>
                </a:solidFill>
                <a:highlight>
                  <a:srgbClr val="FFFFFF"/>
                </a:highlight>
              </a:rPr>
              <a:t>&lt;-</a:t>
            </a:r>
            <a:r>
              <a:rPr lang="en-US" dirty="0">
                <a:solidFill>
                  <a:srgbClr val="8000FF"/>
                </a:solidFill>
                <a:highlight>
                  <a:srgbClr val="FFFFFF"/>
                </a:highlight>
              </a:rPr>
              <a:t>merge</a:t>
            </a:r>
            <a:r>
              <a:rPr lang="en-US" b="1" dirty="0">
                <a:solidFill>
                  <a:srgbClr val="000080"/>
                </a:solidFill>
                <a:highlight>
                  <a:srgbClr val="FFFFFF"/>
                </a:highlight>
              </a:rPr>
              <a:t>(</a:t>
            </a:r>
            <a:r>
              <a:rPr lang="en-US" dirty="0">
                <a:solidFill>
                  <a:srgbClr val="000000"/>
                </a:solidFill>
                <a:highlight>
                  <a:srgbClr val="FFFFFF"/>
                </a:highlight>
              </a:rPr>
              <a:t>x</a:t>
            </a:r>
            <a:r>
              <a:rPr lang="en-US" b="1" dirty="0">
                <a:solidFill>
                  <a:srgbClr val="000080"/>
                </a:solidFill>
                <a:highlight>
                  <a:srgbClr val="FFFFFF"/>
                </a:highlight>
              </a:rPr>
              <a:t>=</a:t>
            </a:r>
            <a:r>
              <a:rPr lang="en-US" dirty="0">
                <a:solidFill>
                  <a:srgbClr val="000000"/>
                </a:solidFill>
                <a:highlight>
                  <a:srgbClr val="FFFFFF"/>
                </a:highlight>
              </a:rPr>
              <a:t>power1DTHourMean, y</a:t>
            </a:r>
            <a:r>
              <a:rPr lang="en-US" b="1" dirty="0">
                <a:solidFill>
                  <a:srgbClr val="000080"/>
                </a:solidFill>
                <a:highlight>
                  <a:srgbClr val="FFFFFF"/>
                </a:highlight>
              </a:rPr>
              <a:t>=</a:t>
            </a:r>
            <a:r>
              <a:rPr lang="en-US" dirty="0">
                <a:solidFill>
                  <a:srgbClr val="000000"/>
                </a:solidFill>
                <a:highlight>
                  <a:srgbClr val="FFFFFF"/>
                </a:highlight>
              </a:rPr>
              <a:t>saaf1DTHourMean, </a:t>
            </a:r>
            <a:r>
              <a:rPr lang="en-US" dirty="0">
                <a:solidFill>
                  <a:srgbClr val="8000FF"/>
                </a:solidFill>
                <a:highlight>
                  <a:srgbClr val="FFFFFF"/>
                </a:highlight>
              </a:rPr>
              <a:t>by</a:t>
            </a:r>
            <a:r>
              <a:rPr lang="en-US" b="1" dirty="0">
                <a:solidFill>
                  <a:srgbClr val="000080"/>
                </a:solidFill>
                <a:highlight>
                  <a:srgbClr val="FFFFFF"/>
                </a:highlight>
              </a:rPr>
              <a:t>=</a:t>
            </a:r>
            <a:r>
              <a:rPr lang="en-US" dirty="0">
                <a:solidFill>
                  <a:srgbClr val="808080"/>
                </a:solidFill>
                <a:highlight>
                  <a:srgbClr val="FFFFFF"/>
                </a:highlight>
              </a:rPr>
              <a:t>"</a:t>
            </a:r>
            <a:r>
              <a:rPr lang="en-US" dirty="0" err="1">
                <a:solidFill>
                  <a:srgbClr val="808080"/>
                </a:solidFill>
                <a:highlight>
                  <a:srgbClr val="FFFFFF"/>
                </a:highlight>
              </a:rPr>
              <a:t>ut_ms</a:t>
            </a:r>
            <a:r>
              <a:rPr lang="en-US" dirty="0">
                <a:solidFill>
                  <a:srgbClr val="808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all.x</a:t>
            </a:r>
            <a:r>
              <a:rPr lang="en-US" b="1" dirty="0">
                <a:solidFill>
                  <a:srgbClr val="000080"/>
                </a:solidFill>
                <a:highlight>
                  <a:srgbClr val="FFFFFF"/>
                </a:highlight>
              </a:rPr>
              <a:t>=</a:t>
            </a:r>
            <a:r>
              <a:rPr lang="en-US" b="1" dirty="0">
                <a:solidFill>
                  <a:srgbClr val="0000FF"/>
                </a:solidFill>
                <a:highlight>
                  <a:srgbClr val="FFFFFF"/>
                </a:highlight>
              </a:rPr>
              <a:t>TRUE</a:t>
            </a:r>
            <a:r>
              <a:rPr lang="en-US" b="1" dirty="0">
                <a:solidFill>
                  <a:srgbClr val="000080"/>
                </a:solidFill>
                <a:highlight>
                  <a:srgbClr val="FFFFFF"/>
                </a:highlight>
              </a:rPr>
              <a:t>)</a:t>
            </a:r>
            <a:endParaRPr lang="en-US" dirty="0">
              <a:solidFill>
                <a:srgbClr val="000000"/>
              </a:solidFill>
              <a:highlight>
                <a:srgbClr val="FFFFFF"/>
              </a:highlight>
            </a:endParaRPr>
          </a:p>
          <a:p>
            <a:r>
              <a:rPr lang="en-US" dirty="0">
                <a:solidFill>
                  <a:srgbClr val="000000"/>
                </a:solidFill>
                <a:highlight>
                  <a:srgbClr val="FFFFFF"/>
                </a:highlight>
              </a:rPr>
              <a:t>power1DTHourMean</a:t>
            </a:r>
            <a:r>
              <a:rPr lang="en-US" b="1" dirty="0">
                <a:solidFill>
                  <a:srgbClr val="000080"/>
                </a:solidFill>
                <a:highlight>
                  <a:srgbClr val="FFFFFF"/>
                </a:highlight>
              </a:rPr>
              <a:t>&lt;-</a:t>
            </a:r>
            <a:r>
              <a:rPr lang="en-US" dirty="0">
                <a:solidFill>
                  <a:srgbClr val="8000FF"/>
                </a:solidFill>
                <a:highlight>
                  <a:srgbClr val="FFFFFF"/>
                </a:highlight>
              </a:rPr>
              <a:t>merge</a:t>
            </a:r>
            <a:r>
              <a:rPr lang="en-US" b="1" dirty="0">
                <a:solidFill>
                  <a:srgbClr val="000080"/>
                </a:solidFill>
                <a:highlight>
                  <a:srgbClr val="FFFFFF"/>
                </a:highlight>
              </a:rPr>
              <a:t>(</a:t>
            </a:r>
            <a:r>
              <a:rPr lang="en-US" dirty="0">
                <a:solidFill>
                  <a:srgbClr val="000000"/>
                </a:solidFill>
                <a:highlight>
                  <a:srgbClr val="FFFFFF"/>
                </a:highlight>
              </a:rPr>
              <a:t>x</a:t>
            </a:r>
            <a:r>
              <a:rPr lang="en-US" b="1" dirty="0">
                <a:solidFill>
                  <a:srgbClr val="000080"/>
                </a:solidFill>
                <a:highlight>
                  <a:srgbClr val="FFFFFF"/>
                </a:highlight>
              </a:rPr>
              <a:t>=</a:t>
            </a:r>
            <a:r>
              <a:rPr lang="en-US" dirty="0">
                <a:solidFill>
                  <a:srgbClr val="000000"/>
                </a:solidFill>
                <a:highlight>
                  <a:srgbClr val="FFFFFF"/>
                </a:highlight>
              </a:rPr>
              <a:t>power1DTHourMean, y</a:t>
            </a:r>
            <a:r>
              <a:rPr lang="en-US" b="1" dirty="0">
                <a:solidFill>
                  <a:srgbClr val="000080"/>
                </a:solidFill>
                <a:highlight>
                  <a:srgbClr val="FFFFFF"/>
                </a:highlight>
              </a:rPr>
              <a:t>=</a:t>
            </a:r>
            <a:r>
              <a:rPr lang="en-US" dirty="0">
                <a:solidFill>
                  <a:srgbClr val="000000"/>
                </a:solidFill>
                <a:highlight>
                  <a:srgbClr val="FFFFFF"/>
                </a:highlight>
              </a:rPr>
              <a:t>ltdata1DTHourMean, </a:t>
            </a:r>
            <a:r>
              <a:rPr lang="en-US" dirty="0">
                <a:solidFill>
                  <a:srgbClr val="8000FF"/>
                </a:solidFill>
                <a:highlight>
                  <a:srgbClr val="FFFFFF"/>
                </a:highlight>
              </a:rPr>
              <a:t>by</a:t>
            </a:r>
            <a:r>
              <a:rPr lang="en-US" b="1" dirty="0">
                <a:solidFill>
                  <a:srgbClr val="000080"/>
                </a:solidFill>
                <a:highlight>
                  <a:srgbClr val="FFFFFF"/>
                </a:highlight>
              </a:rPr>
              <a:t>=</a:t>
            </a:r>
            <a:r>
              <a:rPr lang="en-US" dirty="0">
                <a:solidFill>
                  <a:srgbClr val="808080"/>
                </a:solidFill>
                <a:highlight>
                  <a:srgbClr val="FFFFFF"/>
                </a:highlight>
              </a:rPr>
              <a:t>"</a:t>
            </a:r>
            <a:r>
              <a:rPr lang="en-US" dirty="0" err="1">
                <a:solidFill>
                  <a:srgbClr val="808080"/>
                </a:solidFill>
                <a:highlight>
                  <a:srgbClr val="FFFFFF"/>
                </a:highlight>
              </a:rPr>
              <a:t>ut_ms</a:t>
            </a:r>
            <a:r>
              <a:rPr lang="en-US" dirty="0">
                <a:solidFill>
                  <a:srgbClr val="808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all.x</a:t>
            </a:r>
            <a:r>
              <a:rPr lang="en-US" b="1" dirty="0">
                <a:solidFill>
                  <a:srgbClr val="000080"/>
                </a:solidFill>
                <a:highlight>
                  <a:srgbClr val="FFFFFF"/>
                </a:highlight>
              </a:rPr>
              <a:t>=</a:t>
            </a:r>
            <a:r>
              <a:rPr lang="en-US" b="1" dirty="0">
                <a:solidFill>
                  <a:srgbClr val="0000FF"/>
                </a:solidFill>
                <a:highlight>
                  <a:srgbClr val="FFFFFF"/>
                </a:highlight>
              </a:rPr>
              <a:t>TRUE</a:t>
            </a:r>
            <a:r>
              <a:rPr lang="en-US" b="1" dirty="0">
                <a:solidFill>
                  <a:srgbClr val="000080"/>
                </a:solidFill>
                <a:highlight>
                  <a:srgbClr val="FFFFFF"/>
                </a:highlight>
              </a:rPr>
              <a:t>)</a:t>
            </a:r>
            <a:endParaRPr lang="en-US" dirty="0">
              <a:solidFill>
                <a:srgbClr val="000000"/>
              </a:solidFill>
              <a:highlight>
                <a:srgbClr val="FFFFFF"/>
              </a:highlight>
            </a:endParaRPr>
          </a:p>
          <a:p>
            <a:endParaRPr lang="es-CL" dirty="0">
              <a:solidFill>
                <a:srgbClr val="000000"/>
              </a:solidFill>
              <a:highlight>
                <a:srgbClr val="FFFFFF"/>
              </a:highlight>
            </a:endParaRPr>
          </a:p>
          <a:p>
            <a:r>
              <a:rPr lang="es-CL" dirty="0">
                <a:solidFill>
                  <a:srgbClr val="008000"/>
                </a:solidFill>
                <a:highlight>
                  <a:srgbClr val="FFFFFF"/>
                </a:highlight>
              </a:rPr>
              <a:t>#</a:t>
            </a:r>
            <a:r>
              <a:rPr lang="es-CL" dirty="0" err="1">
                <a:solidFill>
                  <a:srgbClr val="008000"/>
                </a:solidFill>
                <a:highlight>
                  <a:srgbClr val="FFFFFF"/>
                </a:highlight>
              </a:rPr>
              <a:t>Interpolacion</a:t>
            </a:r>
            <a:r>
              <a:rPr lang="es-CL" dirty="0">
                <a:solidFill>
                  <a:srgbClr val="00800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sunmars_km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na.spline</a:t>
            </a:r>
            <a:r>
              <a:rPr lang="es-CL" b="1" dirty="0">
                <a:solidFill>
                  <a:srgbClr val="000080"/>
                </a:solidFill>
                <a:highlight>
                  <a:srgbClr val="FFFFFF"/>
                </a:highlight>
              </a:rPr>
              <a:t>(</a:t>
            </a:r>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a:t>
            </a:r>
            <a:r>
              <a:rPr lang="es-CL" dirty="0">
                <a:solidFill>
                  <a:srgbClr val="8000FF"/>
                </a:solidFill>
                <a:highlight>
                  <a:srgbClr val="FFFFFF"/>
                </a:highlight>
              </a:rPr>
              <a:t>grep</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sunmars_km</a:t>
            </a:r>
            <a:r>
              <a:rPr lang="es-CL" dirty="0">
                <a:solidFill>
                  <a:srgbClr val="808080"/>
                </a:solidFill>
                <a:highlight>
                  <a:srgbClr val="FFFFFF"/>
                </a:highlight>
              </a:rPr>
              <a:t>"</a:t>
            </a:r>
            <a:r>
              <a:rPr lang="es-CL" dirty="0">
                <a:solidFill>
                  <a:srgbClr val="000000"/>
                </a:solidFill>
                <a:highlight>
                  <a:srgbClr val="FFFFFF"/>
                </a:highlight>
              </a:rPr>
              <a:t>, </a:t>
            </a:r>
            <a:r>
              <a:rPr lang="es-CL" dirty="0">
                <a:solidFill>
                  <a:srgbClr val="8000FF"/>
                </a:solidFill>
                <a:highlight>
                  <a:srgbClr val="FFFFFF"/>
                </a:highlight>
              </a:rPr>
              <a:t>colnames</a:t>
            </a:r>
            <a:r>
              <a:rPr lang="es-CL" b="1" dirty="0">
                <a:solidFill>
                  <a:srgbClr val="000080"/>
                </a:solidFill>
                <a:highlight>
                  <a:srgbClr val="FFFFFF"/>
                </a:highlight>
              </a:rPr>
              <a:t>(</a:t>
            </a:r>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,na.rm </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FF"/>
                </a:solidFill>
                <a:highlight>
                  <a:srgbClr val="FFFFFF"/>
                </a:highlight>
              </a:rPr>
              <a:t>FALSE</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earthmars_km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na.spline</a:t>
            </a:r>
            <a:r>
              <a:rPr lang="es-CL" b="1" dirty="0">
                <a:solidFill>
                  <a:srgbClr val="000080"/>
                </a:solidFill>
                <a:highlight>
                  <a:srgbClr val="FFFFFF"/>
                </a:highlight>
              </a:rPr>
              <a:t>(</a:t>
            </a:r>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a:t>
            </a:r>
            <a:r>
              <a:rPr lang="es-CL" dirty="0">
                <a:solidFill>
                  <a:srgbClr val="8000FF"/>
                </a:solidFill>
                <a:highlight>
                  <a:srgbClr val="FFFFFF"/>
                </a:highlight>
              </a:rPr>
              <a:t>grep</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earthmars_km</a:t>
            </a:r>
            <a:r>
              <a:rPr lang="es-CL" dirty="0">
                <a:solidFill>
                  <a:srgbClr val="808080"/>
                </a:solidFill>
                <a:highlight>
                  <a:srgbClr val="FFFFFF"/>
                </a:highlight>
              </a:rPr>
              <a:t>"</a:t>
            </a:r>
            <a:r>
              <a:rPr lang="es-CL" dirty="0">
                <a:solidFill>
                  <a:srgbClr val="000000"/>
                </a:solidFill>
                <a:highlight>
                  <a:srgbClr val="FFFFFF"/>
                </a:highlight>
              </a:rPr>
              <a:t>, </a:t>
            </a:r>
            <a:r>
              <a:rPr lang="es-CL" dirty="0">
                <a:solidFill>
                  <a:srgbClr val="8000FF"/>
                </a:solidFill>
                <a:highlight>
                  <a:srgbClr val="FFFFFF"/>
                </a:highlight>
              </a:rPr>
              <a:t>colnames</a:t>
            </a:r>
            <a:r>
              <a:rPr lang="es-CL" b="1" dirty="0">
                <a:solidFill>
                  <a:srgbClr val="000080"/>
                </a:solidFill>
                <a:highlight>
                  <a:srgbClr val="FFFFFF"/>
                </a:highlight>
              </a:rPr>
              <a:t>(</a:t>
            </a:r>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,na.rm </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FF"/>
                </a:solidFill>
                <a:highlight>
                  <a:srgbClr val="FFFFFF"/>
                </a:highlight>
              </a:rPr>
              <a:t>FALSE</a:t>
            </a:r>
            <a:r>
              <a:rPr lang="es-CL" b="1" dirty="0" smtClean="0">
                <a:solidFill>
                  <a:srgbClr val="000080"/>
                </a:solidFill>
                <a:highlight>
                  <a:srgbClr val="FFFFFF"/>
                </a:highlight>
              </a:rPr>
              <a:t>)</a:t>
            </a:r>
            <a:endParaRPr lang="es-CL" dirty="0">
              <a:solidFill>
                <a:srgbClr val="000000"/>
              </a:solidFill>
              <a:highlight>
                <a:srgbClr val="FFFFFF"/>
              </a:highlight>
            </a:endParaRPr>
          </a:p>
        </p:txBody>
      </p:sp>
    </p:spTree>
    <p:extLst>
      <p:ext uri="{BB962C8B-B14F-4D97-AF65-F5344CB8AC3E}">
        <p14:creationId xmlns:p14="http://schemas.microsoft.com/office/powerpoint/2010/main" val="2305700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7714"/>
            <a:ext cx="12192000" cy="6740307"/>
          </a:xfrm>
          <a:prstGeom prst="rect">
            <a:avLst/>
          </a:prstGeom>
        </p:spPr>
        <p:txBody>
          <a:bodyPr wrap="square">
            <a:spAutoFit/>
          </a:bodyPr>
          <a:lstStyle/>
          <a:p>
            <a:r>
              <a:rPr lang="es-CL" dirty="0">
                <a:solidFill>
                  <a:srgbClr val="008000"/>
                </a:solidFill>
                <a:highlight>
                  <a:srgbClr val="FFFFFF"/>
                </a:highlight>
              </a:rPr>
              <a:t>#Regresión</a:t>
            </a:r>
            <a:endParaRPr lang="es-CL" dirty="0">
              <a:solidFill>
                <a:srgbClr val="000000"/>
              </a:solidFill>
              <a:highlight>
                <a:srgbClr val="FFFFFF"/>
              </a:highlight>
            </a:endParaRPr>
          </a:p>
          <a:p>
            <a:r>
              <a:rPr lang="es-CL" dirty="0" err="1">
                <a:solidFill>
                  <a:srgbClr val="000000"/>
                </a:solidFill>
                <a:highlight>
                  <a:srgbClr val="FFFFFF"/>
                </a:highlight>
              </a:rPr>
              <a:t>rmseSum</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a:solidFill>
                  <a:srgbClr val="FF8000"/>
                </a:solidFill>
                <a:highlight>
                  <a:srgbClr val="FFFFFF"/>
                </a:highlight>
              </a:rPr>
              <a:t>0</a:t>
            </a:r>
            <a:endParaRPr lang="es-CL" dirty="0">
              <a:solidFill>
                <a:srgbClr val="000000"/>
              </a:solidFill>
              <a:highlight>
                <a:srgbClr val="FFFFFF"/>
              </a:highlight>
            </a:endParaRPr>
          </a:p>
          <a:p>
            <a:r>
              <a:rPr lang="es-CL" b="1" dirty="0" err="1">
                <a:solidFill>
                  <a:srgbClr val="0000FF"/>
                </a:solidFill>
                <a:highlight>
                  <a:srgbClr val="FFFFFF"/>
                </a:highlight>
              </a:rPr>
              <a:t>for</a:t>
            </a:r>
            <a:r>
              <a:rPr lang="es-CL" b="1" dirty="0">
                <a:solidFill>
                  <a:srgbClr val="000080"/>
                </a:solidFill>
                <a:highlight>
                  <a:srgbClr val="FFFFFF"/>
                </a:highlight>
              </a:rPr>
              <a:t>(</a:t>
            </a:r>
            <a:r>
              <a:rPr lang="es-CL" dirty="0">
                <a:solidFill>
                  <a:srgbClr val="000000"/>
                </a:solidFill>
                <a:highlight>
                  <a:srgbClr val="FFFFFF"/>
                </a:highlight>
              </a:rPr>
              <a:t>i </a:t>
            </a:r>
            <a:r>
              <a:rPr lang="es-CL" b="1" dirty="0">
                <a:solidFill>
                  <a:srgbClr val="0000FF"/>
                </a:solidFill>
                <a:highlight>
                  <a:srgbClr val="FFFFFF"/>
                </a:highlight>
              </a:rPr>
              <a:t>in</a:t>
            </a:r>
            <a:r>
              <a:rPr lang="es-CL" dirty="0">
                <a:solidFill>
                  <a:srgbClr val="000000"/>
                </a:solidFill>
                <a:highlight>
                  <a:srgbClr val="FFFFFF"/>
                </a:highlight>
              </a:rPr>
              <a:t> </a:t>
            </a:r>
            <a:r>
              <a:rPr lang="es-CL" dirty="0">
                <a:solidFill>
                  <a:srgbClr val="FF8000"/>
                </a:solidFill>
                <a:highlight>
                  <a:srgbClr val="FFFFFF"/>
                </a:highlight>
              </a:rPr>
              <a:t>1</a:t>
            </a:r>
            <a:r>
              <a:rPr lang="es-CL" b="1" dirty="0">
                <a:solidFill>
                  <a:srgbClr val="000080"/>
                </a:solidFill>
                <a:highlight>
                  <a:srgbClr val="FFFFFF"/>
                </a:highlight>
              </a:rPr>
              <a:t>:</a:t>
            </a:r>
            <a:r>
              <a:rPr lang="es-CL" dirty="0">
                <a:solidFill>
                  <a:srgbClr val="FF8000"/>
                </a:solidFill>
                <a:highlight>
                  <a:srgbClr val="FFFFFF"/>
                </a:highlight>
              </a:rPr>
              <a:t>33</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smtClean="0">
                <a:solidFill>
                  <a:srgbClr val="000000"/>
                </a:solidFill>
                <a:highlight>
                  <a:srgbClr val="FFFFFF"/>
                </a:highlight>
              </a:rPr>
              <a:t> </a:t>
            </a:r>
            <a:r>
              <a:rPr lang="es-CL" dirty="0" err="1" smtClean="0">
                <a:solidFill>
                  <a:srgbClr val="000000"/>
                </a:solidFill>
                <a:highlight>
                  <a:srgbClr val="FFFFFF"/>
                </a:highlight>
              </a:rPr>
              <a:t>predictField</a:t>
            </a:r>
            <a:r>
              <a:rPr lang="es-CL" dirty="0" smtClean="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smtClean="0">
                <a:solidFill>
                  <a:srgbClr val="000000"/>
                </a:solidFill>
                <a:highlight>
                  <a:srgbClr val="FFFFFF"/>
                </a:highlight>
              </a:rPr>
              <a:t>i </a:t>
            </a:r>
            <a:r>
              <a:rPr lang="es-CL" dirty="0">
                <a:solidFill>
                  <a:srgbClr val="008000"/>
                </a:solidFill>
                <a:highlight>
                  <a:srgbClr val="FFFFFF"/>
                </a:highlight>
              </a:rPr>
              <a:t>#Campo a </a:t>
            </a:r>
            <a:r>
              <a:rPr lang="es-CL" dirty="0" smtClean="0">
                <a:solidFill>
                  <a:srgbClr val="008000"/>
                </a:solidFill>
                <a:highlight>
                  <a:srgbClr val="FFFFFF"/>
                </a:highlight>
              </a:rPr>
              <a:t>predecir</a:t>
            </a:r>
            <a:endParaRPr lang="es-CL" dirty="0">
              <a:solidFill>
                <a:srgbClr val="000000"/>
              </a:solidFill>
              <a:highlight>
                <a:srgbClr val="FFFFFF"/>
              </a:highlight>
            </a:endParaRPr>
          </a:p>
          <a:p>
            <a:r>
              <a:rPr lang="es-CL" dirty="0" smtClean="0">
                <a:solidFill>
                  <a:srgbClr val="000000"/>
                </a:solidFill>
                <a:highlight>
                  <a:srgbClr val="FFFFFF"/>
                </a:highlight>
              </a:rPr>
              <a:t>  </a:t>
            </a:r>
            <a:r>
              <a:rPr lang="es-CL" dirty="0" err="1" smtClean="0">
                <a:solidFill>
                  <a:srgbClr val="000000"/>
                </a:solidFill>
                <a:highlight>
                  <a:srgbClr val="FFFFFF"/>
                </a:highlight>
              </a:rPr>
              <a:t>predictCols</a:t>
            </a:r>
            <a:r>
              <a:rPr lang="es-CL" dirty="0" smtClean="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8000FF"/>
                </a:solidFill>
                <a:highlight>
                  <a:srgbClr val="FFFFFF"/>
                </a:highlight>
              </a:rPr>
              <a:t>colnames</a:t>
            </a:r>
            <a:r>
              <a:rPr lang="es-CL" b="1" dirty="0">
                <a:solidFill>
                  <a:srgbClr val="000080"/>
                </a:solidFill>
                <a:highlight>
                  <a:srgbClr val="FFFFFF"/>
                </a:highlight>
              </a:rPr>
              <a:t>(</a:t>
            </a:r>
            <a:r>
              <a:rPr lang="es-CL" dirty="0">
                <a:solidFill>
                  <a:srgbClr val="000000"/>
                </a:solidFill>
                <a:highlight>
                  <a:srgbClr val="FFFFFF"/>
                </a:highlight>
              </a:rPr>
              <a:t>power1DT</a:t>
            </a:r>
            <a:r>
              <a:rPr lang="es-CL" b="1" dirty="0">
                <a:solidFill>
                  <a:srgbClr val="000080"/>
                </a:solidFill>
                <a:highlight>
                  <a:srgbClr val="FFFFFF"/>
                </a:highlight>
              </a:rPr>
              <a:t>[</a:t>
            </a:r>
            <a:r>
              <a:rPr lang="es-CL" dirty="0">
                <a:solidFill>
                  <a:srgbClr val="000000"/>
                </a:solidFill>
                <a:highlight>
                  <a:srgbClr val="FFFFFF"/>
                </a:highlight>
              </a:rPr>
              <a:t>,</a:t>
            </a:r>
            <a:r>
              <a:rPr lang="es-CL" b="1" dirty="0">
                <a:solidFill>
                  <a:srgbClr val="000080"/>
                </a:solidFill>
                <a:highlight>
                  <a:srgbClr val="FFFFFF"/>
                </a:highlight>
              </a:rPr>
              <a:t>-</a:t>
            </a:r>
            <a:r>
              <a:rPr lang="es-CL" dirty="0">
                <a:solidFill>
                  <a:srgbClr val="FF8000"/>
                </a:solidFill>
                <a:highlight>
                  <a:srgbClr val="FFFFFF"/>
                </a:highlight>
              </a:rPr>
              <a:t>1</a:t>
            </a:r>
            <a:r>
              <a:rPr lang="es-CL" b="1" dirty="0" smtClean="0">
                <a:solidFill>
                  <a:srgbClr val="000080"/>
                </a:solidFill>
                <a:highlight>
                  <a:srgbClr val="FFFFFF"/>
                </a:highlight>
              </a:rPr>
              <a:t>]) </a:t>
            </a:r>
            <a:r>
              <a:rPr lang="es-CL" dirty="0">
                <a:solidFill>
                  <a:srgbClr val="008000"/>
                </a:solidFill>
                <a:highlight>
                  <a:srgbClr val="FFFFFF"/>
                </a:highlight>
              </a:rPr>
              <a:t>#Columnas en juego</a:t>
            </a:r>
            <a:r>
              <a:rPr lang="es-CL" dirty="0" smtClean="0">
                <a:solidFill>
                  <a:srgbClr val="00800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a:solidFill>
                  <a:srgbClr val="008000"/>
                </a:solidFill>
                <a:highlight>
                  <a:srgbClr val="FFFFFF"/>
                </a:highlight>
              </a:rPr>
              <a:t>#Set de entrenamiento y pruebas</a:t>
            </a:r>
            <a:endParaRPr lang="es-CL" dirty="0">
              <a:solidFill>
                <a:srgbClr val="000000"/>
              </a:solidFill>
              <a:highlight>
                <a:srgbClr val="FFFFFF"/>
              </a:highlight>
            </a:endParaRPr>
          </a:p>
          <a:p>
            <a:r>
              <a:rPr lang="es-CL" dirty="0">
                <a:solidFill>
                  <a:srgbClr val="000000"/>
                </a:solidFill>
                <a:highlight>
                  <a:srgbClr val="FFFFFF"/>
                </a:highlight>
              </a:rPr>
              <a:t>  </a:t>
            </a:r>
            <a:r>
              <a:rPr lang="es-CL" dirty="0" err="1">
                <a:solidFill>
                  <a:srgbClr val="000000"/>
                </a:solidFill>
                <a:highlight>
                  <a:srgbClr val="FFFFFF"/>
                </a:highlight>
              </a:rPr>
              <a:t>train</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power1DTHourMean</a:t>
            </a:r>
            <a:r>
              <a:rPr lang="es-CL" b="1" dirty="0">
                <a:solidFill>
                  <a:srgbClr val="000080"/>
                </a:solidFill>
                <a:highlight>
                  <a:srgbClr val="FFFFFF"/>
                </a:highlight>
              </a:rPr>
              <a:t>[</a:t>
            </a:r>
            <a:r>
              <a:rPr lang="es-CL" dirty="0">
                <a:solidFill>
                  <a:srgbClr val="FF8000"/>
                </a:solidFill>
                <a:highlight>
                  <a:srgbClr val="FFFFFF"/>
                </a:highlight>
              </a:rPr>
              <a:t>1</a:t>
            </a:r>
            <a:r>
              <a:rPr lang="es-CL" b="1" dirty="0">
                <a:solidFill>
                  <a:srgbClr val="000080"/>
                </a:solidFill>
                <a:highlight>
                  <a:srgbClr val="FFFFFF"/>
                </a:highlight>
              </a:rPr>
              <a:t>:</a:t>
            </a:r>
            <a:r>
              <a:rPr lang="es-CL" dirty="0">
                <a:solidFill>
                  <a:srgbClr val="FF8000"/>
                </a:solidFill>
                <a:highlight>
                  <a:srgbClr val="FFFFFF"/>
                </a:highlight>
              </a:rPr>
              <a:t>12000</a:t>
            </a:r>
            <a:r>
              <a:rPr lang="es-CL" dirty="0">
                <a:solidFill>
                  <a:srgbClr val="000000"/>
                </a:solidFill>
                <a:highlight>
                  <a:srgbClr val="FFFFFF"/>
                </a:highlight>
              </a:rPr>
              <a:t>,</a:t>
            </a:r>
            <a:r>
              <a:rPr lang="es-CL" b="1" dirty="0">
                <a:solidFill>
                  <a:srgbClr val="000080"/>
                </a:solidFill>
                <a:highlight>
                  <a:srgbClr val="FFFFFF"/>
                </a:highlight>
              </a:rPr>
              <a:t>-</a:t>
            </a:r>
            <a:r>
              <a:rPr lang="es-CL" dirty="0">
                <a:solidFill>
                  <a:srgbClr val="FF8000"/>
                </a:solidFill>
                <a:highlight>
                  <a:srgbClr val="FFFFFF"/>
                </a:highlight>
              </a:rPr>
              <a:t>1</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test </a:t>
            </a:r>
            <a:r>
              <a:rPr lang="es-CL" b="1" dirty="0">
                <a:solidFill>
                  <a:srgbClr val="000080"/>
                </a:solidFill>
                <a:highlight>
                  <a:srgbClr val="FFFFFF"/>
                </a:highlight>
              </a:rPr>
              <a:t>&lt;-</a:t>
            </a:r>
            <a:r>
              <a:rPr lang="es-CL" dirty="0">
                <a:solidFill>
                  <a:srgbClr val="000000"/>
                </a:solidFill>
                <a:highlight>
                  <a:srgbClr val="FFFFFF"/>
                </a:highlight>
              </a:rPr>
              <a:t> power1DTHourMean</a:t>
            </a:r>
            <a:r>
              <a:rPr lang="es-CL" b="1" dirty="0">
                <a:solidFill>
                  <a:srgbClr val="000080"/>
                </a:solidFill>
                <a:highlight>
                  <a:srgbClr val="FFFFFF"/>
                </a:highlight>
              </a:rPr>
              <a:t>[</a:t>
            </a:r>
            <a:r>
              <a:rPr lang="es-CL" dirty="0">
                <a:solidFill>
                  <a:srgbClr val="FF8000"/>
                </a:solidFill>
                <a:highlight>
                  <a:srgbClr val="FFFFFF"/>
                </a:highlight>
              </a:rPr>
              <a:t>12001</a:t>
            </a:r>
            <a:r>
              <a:rPr lang="es-CL" b="1" dirty="0">
                <a:solidFill>
                  <a:srgbClr val="000080"/>
                </a:solidFill>
                <a:highlight>
                  <a:srgbClr val="FFFFFF"/>
                </a:highlight>
              </a:rPr>
              <a:t>:</a:t>
            </a:r>
            <a:r>
              <a:rPr lang="es-CL" dirty="0">
                <a:solidFill>
                  <a:srgbClr val="FF8000"/>
                </a:solidFill>
                <a:highlight>
                  <a:srgbClr val="FFFFFF"/>
                </a:highlight>
              </a:rPr>
              <a:t>16000</a:t>
            </a:r>
            <a:r>
              <a:rPr lang="es-CL" dirty="0">
                <a:solidFill>
                  <a:srgbClr val="000000"/>
                </a:solidFill>
                <a:highlight>
                  <a:srgbClr val="FFFFFF"/>
                </a:highlight>
              </a:rPr>
              <a:t>,</a:t>
            </a:r>
            <a:r>
              <a:rPr lang="es-CL" b="1" dirty="0">
                <a:solidFill>
                  <a:srgbClr val="000080"/>
                </a:solidFill>
                <a:highlight>
                  <a:srgbClr val="FFFFFF"/>
                </a:highlight>
              </a:rPr>
              <a:t>-</a:t>
            </a:r>
            <a:r>
              <a:rPr lang="es-CL" dirty="0">
                <a:solidFill>
                  <a:srgbClr val="FF8000"/>
                </a:solidFill>
                <a:highlight>
                  <a:srgbClr val="FFFFFF"/>
                </a:highlight>
              </a:rPr>
              <a:t>1</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smtClean="0">
                <a:solidFill>
                  <a:srgbClr val="000000"/>
                </a:solidFill>
                <a:highlight>
                  <a:srgbClr val="FFFFFF"/>
                </a:highlight>
              </a:rPr>
              <a:t> </a:t>
            </a:r>
            <a:r>
              <a:rPr lang="es-CL" dirty="0" err="1">
                <a:solidFill>
                  <a:srgbClr val="000000"/>
                </a:solidFill>
                <a:highlight>
                  <a:srgbClr val="FFFFFF"/>
                </a:highlight>
              </a:rPr>
              <a:t>colName</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predictCols</a:t>
            </a:r>
            <a:r>
              <a:rPr lang="es-CL" b="1" dirty="0">
                <a:solidFill>
                  <a:srgbClr val="000080"/>
                </a:solidFill>
                <a:highlight>
                  <a:srgbClr val="FFFFFF"/>
                </a:highlight>
              </a:rPr>
              <a:t>[</a:t>
            </a:r>
            <a:r>
              <a:rPr lang="es-CL" dirty="0" err="1">
                <a:solidFill>
                  <a:srgbClr val="000000"/>
                </a:solidFill>
                <a:highlight>
                  <a:srgbClr val="FFFFFF"/>
                </a:highlight>
              </a:rPr>
              <a:t>predictField</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a:solidFill>
                  <a:srgbClr val="008000"/>
                </a:solidFill>
                <a:highlight>
                  <a:srgbClr val="FFFFFF"/>
                </a:highlight>
              </a:rPr>
              <a:t>#Entrenamiento:</a:t>
            </a:r>
            <a:endParaRPr lang="es-CL" dirty="0">
              <a:solidFill>
                <a:srgbClr val="000000"/>
              </a:solidFill>
              <a:highlight>
                <a:srgbClr val="FFFFFF"/>
              </a:highlight>
            </a:endParaRPr>
          </a:p>
          <a:p>
            <a:r>
              <a:rPr lang="es-CL" dirty="0">
                <a:solidFill>
                  <a:srgbClr val="000000"/>
                </a:solidFill>
                <a:highlight>
                  <a:srgbClr val="FFFFFF"/>
                </a:highlight>
              </a:rPr>
              <a:t>  </a:t>
            </a:r>
            <a:r>
              <a:rPr lang="es-CL" dirty="0" err="1">
                <a:solidFill>
                  <a:srgbClr val="8000FF"/>
                </a:solidFill>
                <a:highlight>
                  <a:srgbClr val="FFFFFF"/>
                </a:highlight>
              </a:rPr>
              <a:t>rf</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randomForest</a:t>
            </a:r>
            <a:r>
              <a:rPr lang="es-CL" b="1" dirty="0">
                <a:solidFill>
                  <a:srgbClr val="000080"/>
                </a:solidFill>
                <a:highlight>
                  <a:srgbClr val="FFFFFF"/>
                </a:highlight>
              </a:rPr>
              <a:t>(</a:t>
            </a:r>
            <a:r>
              <a:rPr lang="es-CL" dirty="0" err="1">
                <a:solidFill>
                  <a:srgbClr val="000000"/>
                </a:solidFill>
                <a:highlight>
                  <a:srgbClr val="FFFFFF"/>
                </a:highlight>
              </a:rPr>
              <a:t>as.formula</a:t>
            </a:r>
            <a:r>
              <a:rPr lang="es-CL" b="1" dirty="0">
                <a:solidFill>
                  <a:srgbClr val="000080"/>
                </a:solidFill>
                <a:highlight>
                  <a:srgbClr val="FFFFFF"/>
                </a:highlight>
              </a:rPr>
              <a:t>(</a:t>
            </a:r>
            <a:r>
              <a:rPr lang="es-CL" dirty="0">
                <a:solidFill>
                  <a:srgbClr val="8000FF"/>
                </a:solidFill>
                <a:highlight>
                  <a:srgbClr val="FFFFFF"/>
                </a:highlight>
              </a:rPr>
              <a:t>paste</a:t>
            </a:r>
            <a:r>
              <a:rPr lang="es-CL" b="1" dirty="0">
                <a:solidFill>
                  <a:srgbClr val="000080"/>
                </a:solidFill>
                <a:highlight>
                  <a:srgbClr val="FFFFFF"/>
                </a:highlight>
              </a:rPr>
              <a:t>(</a:t>
            </a:r>
            <a:r>
              <a:rPr lang="es-CL" dirty="0" err="1">
                <a:solidFill>
                  <a:srgbClr val="000000"/>
                </a:solidFill>
                <a:highlight>
                  <a:srgbClr val="FFFFFF"/>
                </a:highlight>
              </a:rPr>
              <a:t>colName</a:t>
            </a:r>
            <a:r>
              <a:rPr lang="es-CL" dirty="0">
                <a:solidFill>
                  <a:srgbClr val="000000"/>
                </a:solidFill>
                <a:highlight>
                  <a:srgbClr val="FFFFFF"/>
                </a:highlight>
              </a:rPr>
              <a:t>,</a:t>
            </a:r>
            <a:r>
              <a:rPr lang="es-CL" dirty="0">
                <a:solidFill>
                  <a:srgbClr val="808080"/>
                </a:solidFill>
                <a:highlight>
                  <a:srgbClr val="FFFFFF"/>
                </a:highlight>
              </a:rPr>
              <a:t>" </a:t>
            </a:r>
            <a:r>
              <a:rPr lang="es-CL" dirty="0" smtClean="0">
                <a:solidFill>
                  <a:srgbClr val="808080"/>
                </a:solidFill>
                <a:highlight>
                  <a:srgbClr val="FFFFFF"/>
                </a:highlight>
              </a:rPr>
              <a:t>~ </a:t>
            </a:r>
            <a:r>
              <a:rPr lang="es-CL" dirty="0" err="1">
                <a:solidFill>
                  <a:srgbClr val="808080"/>
                </a:solidFill>
                <a:highlight>
                  <a:srgbClr val="FFFFFF"/>
                </a:highlight>
              </a:rPr>
              <a:t>sa</a:t>
            </a:r>
            <a:r>
              <a:rPr lang="es-CL" dirty="0">
                <a:solidFill>
                  <a:srgbClr val="808080"/>
                </a:solidFill>
                <a:highlight>
                  <a:srgbClr val="FFFFFF"/>
                </a:highlight>
              </a:rPr>
              <a:t> + </a:t>
            </a:r>
            <a:r>
              <a:rPr lang="es-CL" dirty="0" err="1">
                <a:solidFill>
                  <a:srgbClr val="808080"/>
                </a:solidFill>
                <a:highlight>
                  <a:srgbClr val="FFFFFF"/>
                </a:highlight>
              </a:rPr>
              <a:t>sx</a:t>
            </a:r>
            <a:r>
              <a:rPr lang="es-CL" dirty="0">
                <a:solidFill>
                  <a:srgbClr val="808080"/>
                </a:solidFill>
                <a:highlight>
                  <a:srgbClr val="FFFFFF"/>
                </a:highlight>
              </a:rPr>
              <a:t> + </a:t>
            </a:r>
            <a:r>
              <a:rPr lang="es-CL" dirty="0" err="1">
                <a:solidFill>
                  <a:srgbClr val="808080"/>
                </a:solidFill>
                <a:highlight>
                  <a:srgbClr val="FFFFFF"/>
                </a:highlight>
              </a:rPr>
              <a:t>sy</a:t>
            </a:r>
            <a:r>
              <a:rPr lang="es-CL" dirty="0">
                <a:solidFill>
                  <a:srgbClr val="808080"/>
                </a:solidFill>
                <a:highlight>
                  <a:srgbClr val="FFFFFF"/>
                </a:highlight>
              </a:rPr>
              <a:t> + </a:t>
            </a:r>
            <a:r>
              <a:rPr lang="es-CL" dirty="0" err="1">
                <a:solidFill>
                  <a:srgbClr val="808080"/>
                </a:solidFill>
                <a:highlight>
                  <a:srgbClr val="FFFFFF"/>
                </a:highlight>
              </a:rPr>
              <a:t>sz</a:t>
            </a:r>
            <a:r>
              <a:rPr lang="es-CL" dirty="0">
                <a:solidFill>
                  <a:srgbClr val="808080"/>
                </a:solidFill>
                <a:highlight>
                  <a:srgbClr val="FFFFFF"/>
                </a:highlight>
              </a:rPr>
              <a:t> + </a:t>
            </a:r>
            <a:r>
              <a:rPr lang="es-CL" dirty="0" err="1">
                <a:solidFill>
                  <a:srgbClr val="808080"/>
                </a:solidFill>
                <a:highlight>
                  <a:srgbClr val="FFFFFF"/>
                </a:highlight>
              </a:rPr>
              <a:t>sunmars_km</a:t>
            </a:r>
            <a:r>
              <a:rPr lang="es-CL" dirty="0">
                <a:solidFill>
                  <a:srgbClr val="808080"/>
                </a:solidFill>
                <a:highlight>
                  <a:srgbClr val="FFFFFF"/>
                </a:highlight>
              </a:rPr>
              <a:t> + </a:t>
            </a:r>
            <a:r>
              <a:rPr lang="es-CL" dirty="0" err="1">
                <a:solidFill>
                  <a:srgbClr val="808080"/>
                </a:solidFill>
                <a:highlight>
                  <a:srgbClr val="FFFFFF"/>
                </a:highlight>
              </a:rPr>
              <a:t>earthmars_km</a:t>
            </a:r>
            <a:r>
              <a:rPr lang="es-CL" dirty="0">
                <a:solidFill>
                  <a:srgbClr val="808080"/>
                </a:solidFill>
                <a:highlight>
                  <a:srgbClr val="FFFFFF"/>
                </a:highlight>
              </a:rPr>
              <a:t> + </a:t>
            </a:r>
            <a:r>
              <a:rPr lang="es-CL" dirty="0" err="1">
                <a:solidFill>
                  <a:srgbClr val="808080"/>
                </a:solidFill>
                <a:highlight>
                  <a:srgbClr val="FFFFFF"/>
                </a:highlight>
              </a:rPr>
              <a:t>sunmarsearthangle_deg</a:t>
            </a:r>
            <a:r>
              <a:rPr lang="es-CL" dirty="0">
                <a:solidFill>
                  <a:srgbClr val="808080"/>
                </a:solidFill>
                <a:highlight>
                  <a:srgbClr val="FFFFFF"/>
                </a:highlight>
              </a:rPr>
              <a:t> + </a:t>
            </a:r>
            <a:r>
              <a:rPr lang="es-CL" dirty="0" err="1">
                <a:solidFill>
                  <a:srgbClr val="808080"/>
                </a:solidFill>
                <a:highlight>
                  <a:srgbClr val="FFFFFF"/>
                </a:highlight>
              </a:rPr>
              <a:t>solarconstantmars</a:t>
            </a:r>
            <a:r>
              <a:rPr lang="es-CL" dirty="0">
                <a:solidFill>
                  <a:srgbClr val="808080"/>
                </a:solidFill>
                <a:highlight>
                  <a:srgbClr val="FFFFFF"/>
                </a:highlight>
              </a:rPr>
              <a:t> + </a:t>
            </a:r>
            <a:r>
              <a:rPr lang="es-CL" dirty="0" err="1">
                <a:solidFill>
                  <a:srgbClr val="808080"/>
                </a:solidFill>
                <a:highlight>
                  <a:srgbClr val="FFFFFF"/>
                </a:highlight>
              </a:rPr>
              <a:t>eclipseduration_min</a:t>
            </a:r>
            <a:r>
              <a:rPr lang="es-CL" dirty="0">
                <a:solidFill>
                  <a:srgbClr val="808080"/>
                </a:solidFill>
                <a:highlight>
                  <a:srgbClr val="FFFFFF"/>
                </a:highlight>
              </a:rPr>
              <a:t> + </a:t>
            </a:r>
            <a:r>
              <a:rPr lang="es-CL" dirty="0" err="1" smtClean="0">
                <a:solidFill>
                  <a:srgbClr val="808080"/>
                </a:solidFill>
                <a:highlight>
                  <a:srgbClr val="FFFFFF"/>
                </a:highlight>
              </a:rPr>
              <a:t>occultationduration_min</a:t>
            </a:r>
            <a:r>
              <a:rPr lang="es-CL" dirty="0" smtClean="0">
                <a:solidFill>
                  <a:srgbClr val="808080"/>
                </a:solidFill>
                <a:highlight>
                  <a:srgbClr val="FFFFFF"/>
                </a:highlight>
              </a:rPr>
              <a:t>"</a:t>
            </a:r>
            <a:r>
              <a:rPr lang="es-CL" b="1" dirty="0" smtClean="0">
                <a:solidFill>
                  <a:srgbClr val="000080"/>
                </a:solidFill>
                <a:highlight>
                  <a:srgbClr val="FFFFFF"/>
                </a:highlight>
              </a:rPr>
              <a:t>))</a:t>
            </a:r>
            <a:r>
              <a:rPr lang="es-CL" dirty="0" smtClean="0">
                <a:solidFill>
                  <a:srgbClr val="000000"/>
                </a:solidFill>
                <a:highlight>
                  <a:srgbClr val="FFFFFF"/>
                </a:highlight>
              </a:rPr>
              <a:t> </a:t>
            </a:r>
            <a:r>
              <a:rPr lang="es-CL" dirty="0">
                <a:solidFill>
                  <a:srgbClr val="000000"/>
                </a:solidFill>
                <a:highlight>
                  <a:srgbClr val="FFFFFF"/>
                </a:highlight>
              </a:rPr>
              <a:t>,</a:t>
            </a:r>
            <a:r>
              <a:rPr lang="es-CL" dirty="0">
                <a:solidFill>
                  <a:srgbClr val="8000FF"/>
                </a:solidFill>
                <a:highlight>
                  <a:srgbClr val="FFFFFF"/>
                </a:highlight>
              </a:rPr>
              <a:t>data</a:t>
            </a:r>
            <a:r>
              <a:rPr lang="es-CL" b="1" dirty="0">
                <a:solidFill>
                  <a:srgbClr val="000080"/>
                </a:solidFill>
                <a:highlight>
                  <a:srgbClr val="FFFFFF"/>
                </a:highlight>
              </a:rPr>
              <a:t>=</a:t>
            </a:r>
            <a:r>
              <a:rPr lang="es-CL" dirty="0" err="1">
                <a:solidFill>
                  <a:srgbClr val="000000"/>
                </a:solidFill>
                <a:highlight>
                  <a:srgbClr val="FFFFFF"/>
                </a:highlight>
              </a:rPr>
              <a:t>train</a:t>
            </a:r>
            <a:r>
              <a:rPr lang="es-CL" dirty="0">
                <a:solidFill>
                  <a:srgbClr val="000000"/>
                </a:solidFill>
                <a:highlight>
                  <a:srgbClr val="FFFFFF"/>
                </a:highlight>
              </a:rPr>
              <a:t>, </a:t>
            </a:r>
            <a:r>
              <a:rPr lang="es-CL" dirty="0" err="1">
                <a:solidFill>
                  <a:srgbClr val="000000"/>
                </a:solidFill>
                <a:highlight>
                  <a:srgbClr val="FFFFFF"/>
                </a:highlight>
              </a:rPr>
              <a:t>ntree</a:t>
            </a:r>
            <a:r>
              <a:rPr lang="es-CL" b="1" dirty="0">
                <a:solidFill>
                  <a:srgbClr val="000080"/>
                </a:solidFill>
                <a:highlight>
                  <a:srgbClr val="FFFFFF"/>
                </a:highlight>
              </a:rPr>
              <a:t>=</a:t>
            </a:r>
            <a:r>
              <a:rPr lang="es-CL" dirty="0">
                <a:solidFill>
                  <a:srgbClr val="FF8000"/>
                </a:solidFill>
                <a:highlight>
                  <a:srgbClr val="FFFFFF"/>
                </a:highlight>
              </a:rPr>
              <a:t>10</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a:solidFill>
                  <a:srgbClr val="008000"/>
                </a:solidFill>
                <a:highlight>
                  <a:srgbClr val="FFFFFF"/>
                </a:highlight>
              </a:rPr>
              <a:t>#Prueba:</a:t>
            </a:r>
            <a:endParaRPr lang="es-CL" dirty="0">
              <a:solidFill>
                <a:srgbClr val="000000"/>
              </a:solidFill>
              <a:highlight>
                <a:srgbClr val="FFFFFF"/>
              </a:highlight>
            </a:endParaRPr>
          </a:p>
          <a:p>
            <a:r>
              <a:rPr lang="es-CL" dirty="0">
                <a:solidFill>
                  <a:srgbClr val="000000"/>
                </a:solidFill>
                <a:highlight>
                  <a:srgbClr val="FFFFFF"/>
                </a:highlight>
              </a:rPr>
              <a:t>  </a:t>
            </a:r>
            <a:r>
              <a:rPr lang="es-CL" dirty="0" err="1">
                <a:solidFill>
                  <a:srgbClr val="000000"/>
                </a:solidFill>
                <a:highlight>
                  <a:srgbClr val="FFFFFF"/>
                </a:highlight>
              </a:rPr>
              <a:t>predicted</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8000FF"/>
                </a:solidFill>
                <a:highlight>
                  <a:srgbClr val="FFFFFF"/>
                </a:highlight>
              </a:rPr>
              <a:t>predict</a:t>
            </a:r>
            <a:r>
              <a:rPr lang="es-CL" b="1" dirty="0">
                <a:solidFill>
                  <a:srgbClr val="000080"/>
                </a:solidFill>
                <a:highlight>
                  <a:srgbClr val="FFFFFF"/>
                </a:highlight>
              </a:rPr>
              <a:t>(</a:t>
            </a:r>
            <a:r>
              <a:rPr lang="es-CL" dirty="0" err="1">
                <a:solidFill>
                  <a:srgbClr val="8000FF"/>
                </a:solidFill>
                <a:highlight>
                  <a:srgbClr val="FFFFFF"/>
                </a:highlight>
              </a:rPr>
              <a:t>rf</a:t>
            </a:r>
            <a:r>
              <a:rPr lang="es-CL" dirty="0">
                <a:solidFill>
                  <a:srgbClr val="000000"/>
                </a:solidFill>
                <a:highlight>
                  <a:srgbClr val="FFFFFF"/>
                </a:highlight>
              </a:rPr>
              <a:t>, test</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err="1">
                <a:solidFill>
                  <a:srgbClr val="000000"/>
                </a:solidFill>
                <a:highlight>
                  <a:srgbClr val="FFFFFF"/>
                </a:highlight>
              </a:rPr>
              <a:t>predCol</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test</a:t>
            </a:r>
            <a:r>
              <a:rPr lang="es-CL" b="1" dirty="0">
                <a:solidFill>
                  <a:srgbClr val="000080"/>
                </a:solidFill>
                <a:highlight>
                  <a:srgbClr val="FFFFFF"/>
                </a:highlight>
              </a:rPr>
              <a:t>[</a:t>
            </a:r>
            <a:r>
              <a:rPr lang="es-CL" dirty="0">
                <a:solidFill>
                  <a:srgbClr val="000000"/>
                </a:solidFill>
                <a:highlight>
                  <a:srgbClr val="FFFFFF"/>
                </a:highlight>
              </a:rPr>
              <a:t>,</a:t>
            </a:r>
            <a:r>
              <a:rPr lang="es-CL" dirty="0">
                <a:solidFill>
                  <a:srgbClr val="8000FF"/>
                </a:solidFill>
                <a:highlight>
                  <a:srgbClr val="FFFFFF"/>
                </a:highlight>
              </a:rPr>
              <a:t>c</a:t>
            </a:r>
            <a:r>
              <a:rPr lang="es-CL" b="1" dirty="0">
                <a:solidFill>
                  <a:srgbClr val="000080"/>
                </a:solidFill>
                <a:highlight>
                  <a:srgbClr val="FFFFFF"/>
                </a:highlight>
              </a:rPr>
              <a:t>(</a:t>
            </a:r>
            <a:r>
              <a:rPr lang="es-CL" dirty="0" err="1">
                <a:solidFill>
                  <a:srgbClr val="000000"/>
                </a:solidFill>
                <a:highlight>
                  <a:srgbClr val="FFFFFF"/>
                </a:highlight>
              </a:rPr>
              <a:t>colName</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a:solidFill>
                  <a:srgbClr val="008000"/>
                </a:solidFill>
                <a:highlight>
                  <a:srgbClr val="FFFFFF"/>
                </a:highlight>
              </a:rPr>
              <a:t>#Medición error:</a:t>
            </a:r>
            <a:endParaRPr lang="es-CL" dirty="0">
              <a:solidFill>
                <a:srgbClr val="000000"/>
              </a:solidFill>
              <a:highlight>
                <a:srgbClr val="FFFFFF"/>
              </a:highlight>
            </a:endParaRPr>
          </a:p>
          <a:p>
            <a:r>
              <a:rPr lang="es-CL" dirty="0">
                <a:solidFill>
                  <a:srgbClr val="000000"/>
                </a:solidFill>
                <a:highlight>
                  <a:srgbClr val="FFFFFF"/>
                </a:highlight>
              </a:rPr>
              <a:t>  r2 </a:t>
            </a:r>
            <a:r>
              <a:rPr lang="es-CL" b="1" dirty="0">
                <a:solidFill>
                  <a:srgbClr val="000080"/>
                </a:solidFill>
                <a:highlight>
                  <a:srgbClr val="FFFFFF"/>
                </a:highlight>
              </a:rPr>
              <a:t>&lt;-</a:t>
            </a:r>
            <a:r>
              <a:rPr lang="es-CL" dirty="0">
                <a:solidFill>
                  <a:srgbClr val="000000"/>
                </a:solidFill>
                <a:highlight>
                  <a:srgbClr val="FFFFFF"/>
                </a:highlight>
              </a:rPr>
              <a:t> RMSE</a:t>
            </a:r>
            <a:r>
              <a:rPr lang="es-CL" b="1" dirty="0">
                <a:solidFill>
                  <a:srgbClr val="000080"/>
                </a:solidFill>
                <a:highlight>
                  <a:srgbClr val="FFFFFF"/>
                </a:highlight>
              </a:rPr>
              <a:t>(</a:t>
            </a:r>
            <a:r>
              <a:rPr lang="es-CL" dirty="0" err="1">
                <a:solidFill>
                  <a:srgbClr val="000000"/>
                </a:solidFill>
                <a:highlight>
                  <a:srgbClr val="FFFFFF"/>
                </a:highlight>
              </a:rPr>
              <a:t>predCol</a:t>
            </a:r>
            <a:r>
              <a:rPr lang="es-CL" dirty="0">
                <a:solidFill>
                  <a:srgbClr val="000000"/>
                </a:solidFill>
                <a:highlight>
                  <a:srgbClr val="FFFFFF"/>
                </a:highlight>
              </a:rPr>
              <a:t>, </a:t>
            </a:r>
            <a:r>
              <a:rPr lang="es-CL" dirty="0" err="1">
                <a:solidFill>
                  <a:srgbClr val="000000"/>
                </a:solidFill>
                <a:highlight>
                  <a:srgbClr val="FFFFFF"/>
                </a:highlight>
              </a:rPr>
              <a:t>predicted</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a:t>
            </a:r>
            <a:r>
              <a:rPr lang="es-CL" dirty="0" smtClean="0">
                <a:solidFill>
                  <a:srgbClr val="000000"/>
                </a:solidFill>
                <a:highlight>
                  <a:srgbClr val="FFFFFF"/>
                </a:highlight>
              </a:rPr>
              <a:t>  </a:t>
            </a:r>
            <a:r>
              <a:rPr lang="es-CL" dirty="0">
                <a:solidFill>
                  <a:srgbClr val="008000"/>
                </a:solidFill>
                <a:highlight>
                  <a:srgbClr val="FFFFFF"/>
                </a:highlight>
              </a:rPr>
              <a:t>#Graficar Predicción vs. Referencia:</a:t>
            </a:r>
            <a:endParaRPr lang="es-CL" dirty="0">
              <a:solidFill>
                <a:srgbClr val="000000"/>
              </a:solidFill>
              <a:highlight>
                <a:srgbClr val="FFFFFF"/>
              </a:highlight>
            </a:endParaRPr>
          </a:p>
          <a:p>
            <a:r>
              <a:rPr lang="en-US" dirty="0">
                <a:solidFill>
                  <a:srgbClr val="000000"/>
                </a:solidFill>
                <a:highlight>
                  <a:srgbClr val="FFFFFF"/>
                </a:highlight>
              </a:rPr>
              <a:t>  p </a:t>
            </a:r>
            <a:r>
              <a:rPr lang="en-US" b="1" dirty="0">
                <a:solidFill>
                  <a:srgbClr val="000080"/>
                </a:solidFill>
                <a:highlight>
                  <a:srgbClr val="FFFFFF"/>
                </a:highlight>
              </a:rPr>
              <a:t>&lt;-</a:t>
            </a:r>
            <a:r>
              <a:rPr lang="en-US" dirty="0">
                <a:solidFill>
                  <a:srgbClr val="000000"/>
                </a:solidFill>
                <a:highlight>
                  <a:srgbClr val="FFFFFF"/>
                </a:highlight>
              </a:rPr>
              <a:t> </a:t>
            </a:r>
            <a:r>
              <a:rPr lang="en-US" dirty="0" err="1">
                <a:solidFill>
                  <a:srgbClr val="000000"/>
                </a:solidFill>
                <a:highlight>
                  <a:srgbClr val="FFFFFF"/>
                </a:highlight>
              </a:rPr>
              <a:t>ggplot</a:t>
            </a:r>
            <a:r>
              <a:rPr lang="en-US" b="1" dirty="0">
                <a:solidFill>
                  <a:srgbClr val="000080"/>
                </a:solidFill>
                <a:highlight>
                  <a:srgbClr val="FFFFFF"/>
                </a:highlight>
              </a:rPr>
              <a:t>(</a:t>
            </a:r>
            <a:r>
              <a:rPr lang="en-US" dirty="0" err="1">
                <a:solidFill>
                  <a:srgbClr val="000000"/>
                </a:solidFill>
                <a:highlight>
                  <a:srgbClr val="FFFFFF"/>
                </a:highlight>
              </a:rPr>
              <a:t>aes</a:t>
            </a:r>
            <a:r>
              <a:rPr lang="en-US" b="1" dirty="0">
                <a:solidFill>
                  <a:srgbClr val="000080"/>
                </a:solidFill>
                <a:highlight>
                  <a:srgbClr val="FFFFFF"/>
                </a:highlight>
              </a:rPr>
              <a:t>(</a:t>
            </a:r>
            <a:r>
              <a:rPr lang="en-US" dirty="0">
                <a:solidFill>
                  <a:srgbClr val="000000"/>
                </a:solidFill>
                <a:highlight>
                  <a:srgbClr val="FFFFFF"/>
                </a:highlight>
              </a:rPr>
              <a:t>x</a:t>
            </a:r>
            <a:r>
              <a:rPr lang="en-US" b="1" dirty="0">
                <a:solidFill>
                  <a:srgbClr val="000080"/>
                </a:solidFill>
                <a:highlight>
                  <a:srgbClr val="FFFFFF"/>
                </a:highlight>
              </a:rPr>
              <a:t>=</a:t>
            </a:r>
            <a:r>
              <a:rPr lang="en-US" dirty="0">
                <a:solidFill>
                  <a:srgbClr val="000000"/>
                </a:solidFill>
                <a:highlight>
                  <a:srgbClr val="FFFFFF"/>
                </a:highlight>
              </a:rPr>
              <a:t>actual, y</a:t>
            </a:r>
            <a:r>
              <a:rPr lang="en-US" b="1" dirty="0">
                <a:solidFill>
                  <a:srgbClr val="000080"/>
                </a:solidFill>
                <a:highlight>
                  <a:srgbClr val="FFFFFF"/>
                </a:highlight>
              </a:rPr>
              <a:t>=</a:t>
            </a:r>
            <a:r>
              <a:rPr lang="en-US" dirty="0" err="1">
                <a:solidFill>
                  <a:srgbClr val="000000"/>
                </a:solidFill>
                <a:highlight>
                  <a:srgbClr val="FFFFFF"/>
                </a:highlight>
              </a:rPr>
              <a:t>pred</a:t>
            </a:r>
            <a:r>
              <a:rPr lang="en-US" b="1" dirty="0">
                <a:solidFill>
                  <a:srgbClr val="000080"/>
                </a:solidFill>
                <a:highlight>
                  <a:srgbClr val="FFFFFF"/>
                </a:highlight>
              </a:rPr>
              <a:t>)</a:t>
            </a:r>
            <a:r>
              <a:rPr lang="en-US" dirty="0">
                <a:solidFill>
                  <a:srgbClr val="000000"/>
                </a:solidFill>
                <a:highlight>
                  <a:srgbClr val="FFFFFF"/>
                </a:highlight>
              </a:rPr>
              <a:t>, </a:t>
            </a:r>
            <a:r>
              <a:rPr lang="en-US" dirty="0">
                <a:solidFill>
                  <a:srgbClr val="8000FF"/>
                </a:solidFill>
                <a:highlight>
                  <a:srgbClr val="FFFFFF"/>
                </a:highlight>
              </a:rPr>
              <a:t>data</a:t>
            </a:r>
            <a:r>
              <a:rPr lang="en-US" b="1" dirty="0">
                <a:solidFill>
                  <a:srgbClr val="000080"/>
                </a:solidFill>
                <a:highlight>
                  <a:srgbClr val="FFFFFF"/>
                </a:highlight>
              </a:rPr>
              <a:t>=</a:t>
            </a:r>
            <a:r>
              <a:rPr lang="en-US" dirty="0" err="1">
                <a:solidFill>
                  <a:srgbClr val="000000"/>
                </a:solidFill>
                <a:highlight>
                  <a:srgbClr val="FFFFFF"/>
                </a:highlight>
              </a:rPr>
              <a:t>data.frame</a:t>
            </a:r>
            <a:r>
              <a:rPr lang="en-US" b="1" dirty="0">
                <a:solidFill>
                  <a:srgbClr val="000080"/>
                </a:solidFill>
                <a:highlight>
                  <a:srgbClr val="FFFFFF"/>
                </a:highlight>
              </a:rPr>
              <a:t>(</a:t>
            </a:r>
            <a:r>
              <a:rPr lang="en-US" dirty="0">
                <a:solidFill>
                  <a:srgbClr val="000000"/>
                </a:solidFill>
                <a:highlight>
                  <a:srgbClr val="FFFFFF"/>
                </a:highlight>
              </a:rPr>
              <a:t>actual</a:t>
            </a:r>
            <a:r>
              <a:rPr lang="en-US" b="1" dirty="0">
                <a:solidFill>
                  <a:srgbClr val="000080"/>
                </a:solidFill>
                <a:highlight>
                  <a:srgbClr val="FFFFFF"/>
                </a:highlight>
              </a:rPr>
              <a:t>=</a:t>
            </a:r>
            <a:r>
              <a:rPr lang="en-US" dirty="0" err="1">
                <a:solidFill>
                  <a:srgbClr val="000000"/>
                </a:solidFill>
                <a:highlight>
                  <a:srgbClr val="FFFFFF"/>
                </a:highlight>
              </a:rPr>
              <a:t>predCol</a:t>
            </a:r>
            <a:r>
              <a:rPr lang="en-US" dirty="0">
                <a:solidFill>
                  <a:srgbClr val="000000"/>
                </a:solidFill>
                <a:highlight>
                  <a:srgbClr val="FFFFFF"/>
                </a:highlight>
              </a:rPr>
              <a:t>, </a:t>
            </a:r>
            <a:r>
              <a:rPr lang="en-US" dirty="0" err="1">
                <a:solidFill>
                  <a:srgbClr val="000000"/>
                </a:solidFill>
                <a:highlight>
                  <a:srgbClr val="FFFFFF"/>
                </a:highlight>
              </a:rPr>
              <a:t>pred</a:t>
            </a:r>
            <a:r>
              <a:rPr lang="en-US" b="1" dirty="0">
                <a:solidFill>
                  <a:srgbClr val="000080"/>
                </a:solidFill>
                <a:highlight>
                  <a:srgbClr val="FFFFFF"/>
                </a:highlight>
              </a:rPr>
              <a:t>=</a:t>
            </a:r>
            <a:r>
              <a:rPr lang="en-US" dirty="0">
                <a:solidFill>
                  <a:srgbClr val="8000FF"/>
                </a:solidFill>
                <a:highlight>
                  <a:srgbClr val="FFFFFF"/>
                </a:highlight>
              </a:rPr>
              <a:t>predict</a:t>
            </a:r>
            <a:r>
              <a:rPr lang="en-US" b="1" dirty="0">
                <a:solidFill>
                  <a:srgbClr val="000080"/>
                </a:solidFill>
                <a:highlight>
                  <a:srgbClr val="FFFFFF"/>
                </a:highlight>
              </a:rPr>
              <a:t>(</a:t>
            </a:r>
            <a:r>
              <a:rPr lang="en-US" dirty="0" err="1">
                <a:solidFill>
                  <a:srgbClr val="8000FF"/>
                </a:solidFill>
                <a:highlight>
                  <a:srgbClr val="FFFFFF"/>
                </a:highlight>
              </a:rPr>
              <a:t>rf</a:t>
            </a:r>
            <a:r>
              <a:rPr lang="en-US" dirty="0">
                <a:solidFill>
                  <a:srgbClr val="000000"/>
                </a:solidFill>
                <a:highlight>
                  <a:srgbClr val="FFFFFF"/>
                </a:highlight>
              </a:rPr>
              <a:t>, test</a:t>
            </a:r>
            <a:r>
              <a:rPr lang="en-US" b="1" dirty="0">
                <a:solidFill>
                  <a:srgbClr val="000080"/>
                </a:solidFill>
                <a:highlight>
                  <a:srgbClr val="FFFFFF"/>
                </a:highlight>
              </a:rPr>
              <a:t>)))</a:t>
            </a:r>
            <a:endParaRPr lang="en-US" dirty="0">
              <a:solidFill>
                <a:srgbClr val="000000"/>
              </a:solidFill>
              <a:highlight>
                <a:srgbClr val="FFFFFF"/>
              </a:highlight>
            </a:endParaRPr>
          </a:p>
          <a:p>
            <a:r>
              <a:rPr lang="es-CL" dirty="0">
                <a:solidFill>
                  <a:srgbClr val="000000"/>
                </a:solidFill>
                <a:highlight>
                  <a:srgbClr val="FFFFFF"/>
                </a:highlight>
              </a:rPr>
              <a:t>  p </a:t>
            </a:r>
            <a:r>
              <a:rPr lang="es-CL" b="1" dirty="0">
                <a:solidFill>
                  <a:srgbClr val="000080"/>
                </a:solidFill>
                <a:highlight>
                  <a:srgbClr val="FFFFFF"/>
                </a:highlight>
              </a:rPr>
              <a:t>&lt;-</a:t>
            </a:r>
            <a:r>
              <a:rPr lang="es-CL" dirty="0">
                <a:solidFill>
                  <a:srgbClr val="000000"/>
                </a:solidFill>
                <a:highlight>
                  <a:srgbClr val="FFFFFF"/>
                </a:highlight>
              </a:rPr>
              <a:t> p </a:t>
            </a:r>
            <a:r>
              <a:rPr lang="es-CL" b="1" dirty="0">
                <a:solidFill>
                  <a:srgbClr val="000080"/>
                </a:solidFill>
                <a:highlight>
                  <a:srgbClr val="FFFFFF"/>
                </a:highlight>
              </a:rPr>
              <a:t>+</a:t>
            </a:r>
            <a:r>
              <a:rPr lang="es-CL" dirty="0">
                <a:solidFill>
                  <a:srgbClr val="000000"/>
                </a:solidFill>
                <a:highlight>
                  <a:srgbClr val="FFFFFF"/>
                </a:highlight>
              </a:rPr>
              <a:t> </a:t>
            </a:r>
            <a:r>
              <a:rPr lang="es-CL" dirty="0" err="1">
                <a:solidFill>
                  <a:srgbClr val="000000"/>
                </a:solidFill>
                <a:highlight>
                  <a:srgbClr val="FFFFFF"/>
                </a:highlight>
              </a:rPr>
              <a:t>geom_point</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80"/>
                </a:solidFill>
                <a:highlight>
                  <a:srgbClr val="FFFFFF"/>
                </a:highlight>
              </a:rPr>
              <a:t>+</a:t>
            </a:r>
            <a:r>
              <a:rPr lang="es-CL" dirty="0">
                <a:solidFill>
                  <a:srgbClr val="000000"/>
                </a:solidFill>
                <a:highlight>
                  <a:srgbClr val="FFFFFF"/>
                </a:highlight>
              </a:rPr>
              <a:t>  </a:t>
            </a:r>
            <a:r>
              <a:rPr lang="es-CL" dirty="0" err="1">
                <a:solidFill>
                  <a:srgbClr val="000000"/>
                </a:solidFill>
                <a:highlight>
                  <a:srgbClr val="FFFFFF"/>
                </a:highlight>
              </a:rPr>
              <a:t>geom_abline</a:t>
            </a:r>
            <a:r>
              <a:rPr lang="es-CL" b="1" dirty="0">
                <a:solidFill>
                  <a:srgbClr val="000080"/>
                </a:solidFill>
                <a:highlight>
                  <a:srgbClr val="FFFFFF"/>
                </a:highlight>
              </a:rPr>
              <a:t>(</a:t>
            </a:r>
            <a:r>
              <a:rPr lang="es-CL" dirty="0">
                <a:solidFill>
                  <a:srgbClr val="000000"/>
                </a:solidFill>
                <a:highlight>
                  <a:srgbClr val="FFFFFF"/>
                </a:highlight>
              </a:rPr>
              <a:t>color</a:t>
            </a:r>
            <a:r>
              <a:rPr lang="es-CL" b="1" dirty="0">
                <a:solidFill>
                  <a:srgbClr val="000080"/>
                </a:solidFill>
                <a:highlight>
                  <a:srgbClr val="FFFFFF"/>
                </a:highlight>
              </a:rPr>
              <a:t>=</a:t>
            </a:r>
            <a:r>
              <a:rPr lang="es-CL" dirty="0">
                <a:solidFill>
                  <a:srgbClr val="808080"/>
                </a:solidFill>
                <a:highlight>
                  <a:srgbClr val="FFFFFF"/>
                </a:highlight>
              </a:rPr>
              <a:t>"red"</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80"/>
                </a:solidFill>
                <a:highlight>
                  <a:srgbClr val="FFFFFF"/>
                </a:highlight>
              </a:rPr>
              <a:t>+</a:t>
            </a:r>
            <a:r>
              <a:rPr lang="es-CL" dirty="0">
                <a:solidFill>
                  <a:srgbClr val="000000"/>
                </a:solidFill>
                <a:highlight>
                  <a:srgbClr val="FFFFFF"/>
                </a:highlight>
              </a:rPr>
              <a:t> </a:t>
            </a:r>
            <a:r>
              <a:rPr lang="es-CL" dirty="0" err="1">
                <a:solidFill>
                  <a:srgbClr val="000000"/>
                </a:solidFill>
                <a:highlight>
                  <a:srgbClr val="FFFFFF"/>
                </a:highlight>
              </a:rPr>
              <a:t>ggtitle</a:t>
            </a:r>
            <a:r>
              <a:rPr lang="es-CL" b="1" dirty="0">
                <a:solidFill>
                  <a:srgbClr val="000080"/>
                </a:solidFill>
                <a:highlight>
                  <a:srgbClr val="FFFFFF"/>
                </a:highlight>
              </a:rPr>
              <a:t>(</a:t>
            </a:r>
            <a:r>
              <a:rPr lang="es-CL" dirty="0">
                <a:solidFill>
                  <a:srgbClr val="8000FF"/>
                </a:solidFill>
                <a:highlight>
                  <a:srgbClr val="FFFFFF"/>
                </a:highlight>
              </a:rPr>
              <a:t>paste</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RandomForest</a:t>
            </a:r>
            <a:r>
              <a:rPr lang="es-CL" dirty="0">
                <a:solidFill>
                  <a:srgbClr val="808080"/>
                </a:solidFill>
                <a:highlight>
                  <a:srgbClr val="FFFFFF"/>
                </a:highlight>
              </a:rPr>
              <a:t> </a:t>
            </a:r>
            <a:r>
              <a:rPr lang="es-CL" dirty="0" err="1">
                <a:solidFill>
                  <a:srgbClr val="808080"/>
                </a:solidFill>
                <a:highlight>
                  <a:srgbClr val="FFFFFF"/>
                </a:highlight>
              </a:rPr>
              <a:t>Regression</a:t>
            </a:r>
            <a:r>
              <a:rPr lang="es-CL" dirty="0">
                <a:solidFill>
                  <a:srgbClr val="808080"/>
                </a:solidFill>
                <a:highlight>
                  <a:srgbClr val="FFFFFF"/>
                </a:highlight>
              </a:rPr>
              <a:t> RMSE="</a:t>
            </a:r>
            <a:r>
              <a:rPr lang="es-CL" dirty="0">
                <a:solidFill>
                  <a:srgbClr val="000000"/>
                </a:solidFill>
                <a:highlight>
                  <a:srgbClr val="FFFFFF"/>
                </a:highlight>
              </a:rPr>
              <a:t>, r2, </a:t>
            </a:r>
            <a:r>
              <a:rPr lang="es-CL" dirty="0" err="1">
                <a:solidFill>
                  <a:srgbClr val="000000"/>
                </a:solidFill>
                <a:highlight>
                  <a:srgbClr val="FFFFFF"/>
                </a:highlight>
              </a:rPr>
              <a:t>sep</a:t>
            </a:r>
            <a:r>
              <a:rPr lang="es-CL" b="1" dirty="0">
                <a:solidFill>
                  <a:srgbClr val="000080"/>
                </a:solidFill>
                <a:highlight>
                  <a:srgbClr val="FFFFFF"/>
                </a:highlight>
              </a:rPr>
              <a:t>=</a:t>
            </a:r>
            <a:r>
              <a:rPr lang="es-CL" dirty="0">
                <a:solidFill>
                  <a:srgbClr val="808080"/>
                </a:solidFill>
                <a:highlight>
                  <a:srgbClr val="FFFFFF"/>
                </a:highlight>
              </a:rPr>
              <a:t>""</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smtClean="0">
                <a:solidFill>
                  <a:srgbClr val="000000"/>
                </a:solidFill>
                <a:highlight>
                  <a:srgbClr val="FFFFFF"/>
                </a:highlight>
              </a:rPr>
              <a:t>  </a:t>
            </a:r>
            <a:r>
              <a:rPr lang="es-CL" dirty="0" err="1" smtClean="0">
                <a:solidFill>
                  <a:srgbClr val="000000"/>
                </a:solidFill>
                <a:highlight>
                  <a:srgbClr val="FFFFFF"/>
                </a:highlight>
              </a:rPr>
              <a:t>rmseSum</a:t>
            </a:r>
            <a:r>
              <a:rPr lang="es-CL" dirty="0" smtClean="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rmseSum</a:t>
            </a:r>
            <a:r>
              <a:rPr lang="es-CL" dirty="0">
                <a:solidFill>
                  <a:srgbClr val="000000"/>
                </a:solidFill>
                <a:highlight>
                  <a:srgbClr val="FFFFFF"/>
                </a:highlight>
              </a:rPr>
              <a:t> </a:t>
            </a:r>
            <a:r>
              <a:rPr lang="es-CL" b="1" dirty="0">
                <a:solidFill>
                  <a:srgbClr val="000080"/>
                </a:solidFill>
                <a:highlight>
                  <a:srgbClr val="FFFFFF"/>
                </a:highlight>
              </a:rPr>
              <a:t>+</a:t>
            </a:r>
            <a:r>
              <a:rPr lang="es-CL" dirty="0">
                <a:solidFill>
                  <a:srgbClr val="000000"/>
                </a:solidFill>
                <a:highlight>
                  <a:srgbClr val="FFFFFF"/>
                </a:highlight>
              </a:rPr>
              <a:t> </a:t>
            </a:r>
            <a:r>
              <a:rPr lang="es-CL" dirty="0" smtClean="0">
                <a:solidFill>
                  <a:srgbClr val="000000"/>
                </a:solidFill>
                <a:highlight>
                  <a:srgbClr val="FFFFFF"/>
                </a:highlight>
              </a:rPr>
              <a:t>r2 </a:t>
            </a:r>
            <a:r>
              <a:rPr lang="es-CL" dirty="0">
                <a:solidFill>
                  <a:srgbClr val="008000"/>
                </a:solidFill>
                <a:highlight>
                  <a:srgbClr val="FFFFFF"/>
                </a:highlight>
              </a:rPr>
              <a:t>#Acumulación </a:t>
            </a:r>
            <a:r>
              <a:rPr lang="es-CL" dirty="0" smtClean="0">
                <a:solidFill>
                  <a:srgbClr val="008000"/>
                </a:solidFill>
                <a:highlight>
                  <a:srgbClr val="FFFFFF"/>
                </a:highlight>
              </a:rPr>
              <a:t>Error</a:t>
            </a:r>
            <a:endParaRPr lang="es-CL" dirty="0">
              <a:solidFill>
                <a:srgbClr val="000000"/>
              </a:solidFill>
              <a:highlight>
                <a:srgbClr val="FFFFFF"/>
              </a:highlight>
            </a:endParaRPr>
          </a:p>
          <a:p>
            <a:r>
              <a:rPr lang="es-CL" dirty="0" smtClean="0">
                <a:solidFill>
                  <a:srgbClr val="000000"/>
                </a:solidFill>
                <a:highlight>
                  <a:srgbClr val="FFFFFF"/>
                </a:highlight>
              </a:rPr>
              <a:t>  </a:t>
            </a:r>
            <a:r>
              <a:rPr lang="es-CL" dirty="0" err="1" smtClean="0">
                <a:solidFill>
                  <a:srgbClr val="000000"/>
                </a:solidFill>
                <a:highlight>
                  <a:srgbClr val="FFFFFF"/>
                </a:highlight>
              </a:rPr>
              <a:t>ggsave</a:t>
            </a:r>
            <a:r>
              <a:rPr lang="es-CL" b="1" dirty="0" smtClean="0">
                <a:solidFill>
                  <a:srgbClr val="000080"/>
                </a:solidFill>
                <a:highlight>
                  <a:srgbClr val="FFFFFF"/>
                </a:highlight>
              </a:rPr>
              <a:t>(</a:t>
            </a:r>
            <a:r>
              <a:rPr lang="es-CL" dirty="0" smtClean="0">
                <a:solidFill>
                  <a:srgbClr val="8000FF"/>
                </a:solidFill>
                <a:highlight>
                  <a:srgbClr val="FFFFFF"/>
                </a:highlight>
              </a:rPr>
              <a:t>paste</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Predict</a:t>
            </a:r>
            <a:r>
              <a:rPr lang="es-CL" dirty="0">
                <a:solidFill>
                  <a:srgbClr val="808080"/>
                </a:solidFill>
                <a:highlight>
                  <a:srgbClr val="FFFFFF"/>
                </a:highlight>
              </a:rPr>
              <a:t>"</a:t>
            </a:r>
            <a:r>
              <a:rPr lang="es-CL" dirty="0">
                <a:solidFill>
                  <a:srgbClr val="000000"/>
                </a:solidFill>
                <a:highlight>
                  <a:srgbClr val="FFFFFF"/>
                </a:highlight>
              </a:rPr>
              <a:t>,i,</a:t>
            </a:r>
            <a:r>
              <a:rPr lang="es-CL" dirty="0">
                <a:solidFill>
                  <a:srgbClr val="808080"/>
                </a:solidFill>
                <a:highlight>
                  <a:srgbClr val="FFFFFF"/>
                </a:highlight>
              </a:rPr>
              <a:t>".</a:t>
            </a:r>
            <a:r>
              <a:rPr lang="es-CL" dirty="0" err="1">
                <a:solidFill>
                  <a:srgbClr val="808080"/>
                </a:solidFill>
                <a:highlight>
                  <a:srgbClr val="FFFFFF"/>
                </a:highlight>
              </a:rPr>
              <a:t>png</a:t>
            </a:r>
            <a:r>
              <a:rPr lang="es-CL" dirty="0">
                <a:solidFill>
                  <a:srgbClr val="808080"/>
                </a:solidFill>
                <a:highlight>
                  <a:srgbClr val="FFFFFF"/>
                </a:highlight>
              </a:rPr>
              <a:t>"</a:t>
            </a:r>
            <a:r>
              <a:rPr lang="es-CL" b="1" dirty="0">
                <a:solidFill>
                  <a:srgbClr val="000080"/>
                </a:solidFill>
                <a:highlight>
                  <a:srgbClr val="FFFFFF"/>
                </a:highlight>
              </a:rPr>
              <a:t>)</a:t>
            </a:r>
            <a:r>
              <a:rPr lang="es-CL" dirty="0">
                <a:solidFill>
                  <a:srgbClr val="000000"/>
                </a:solidFill>
                <a:highlight>
                  <a:srgbClr val="FFFFFF"/>
                </a:highlight>
              </a:rPr>
              <a:t>, p</a:t>
            </a:r>
            <a:r>
              <a:rPr lang="es-CL" b="1" dirty="0" smtClean="0">
                <a:solidFill>
                  <a:srgbClr val="000080"/>
                </a:solidFill>
                <a:highlight>
                  <a:srgbClr val="FFFFFF"/>
                </a:highlight>
              </a:rPr>
              <a:t>) </a:t>
            </a:r>
            <a:r>
              <a:rPr lang="es-CL" dirty="0">
                <a:solidFill>
                  <a:srgbClr val="008000"/>
                </a:solidFill>
                <a:highlight>
                  <a:srgbClr val="FFFFFF"/>
                </a:highlight>
              </a:rPr>
              <a:t>#Guardar </a:t>
            </a:r>
            <a:r>
              <a:rPr lang="es-CL" dirty="0" smtClean="0">
                <a:solidFill>
                  <a:srgbClr val="008000"/>
                </a:solidFill>
                <a:highlight>
                  <a:srgbClr val="FFFFFF"/>
                </a:highlight>
              </a:rPr>
              <a:t>Imagen</a:t>
            </a:r>
            <a:endParaRPr lang="es-CL" dirty="0">
              <a:solidFill>
                <a:srgbClr val="000000"/>
              </a:solidFill>
              <a:highlight>
                <a:srgbClr val="FFFFFF"/>
              </a:highlight>
            </a:endParaRPr>
          </a:p>
          <a:p>
            <a:r>
              <a:rPr lang="es-CL" b="1" dirty="0">
                <a:solidFill>
                  <a:srgbClr val="000080"/>
                </a:solidFill>
                <a:highlight>
                  <a:srgbClr val="FFFFFF"/>
                </a:highlight>
              </a:rPr>
              <a:t>}</a:t>
            </a:r>
            <a:endParaRPr lang="es-CL" dirty="0">
              <a:solidFill>
                <a:srgbClr val="000000"/>
              </a:solidFill>
              <a:highlight>
                <a:srgbClr val="FFFFFF"/>
              </a:highlight>
            </a:endParaRPr>
          </a:p>
          <a:p>
            <a:r>
              <a:rPr lang="es-CL" dirty="0" err="1">
                <a:solidFill>
                  <a:srgbClr val="000000"/>
                </a:solidFill>
                <a:highlight>
                  <a:srgbClr val="FFFFFF"/>
                </a:highlight>
              </a:rPr>
              <a:t>errorTotal</a:t>
            </a:r>
            <a:r>
              <a:rPr lang="es-CL" b="1" dirty="0">
                <a:solidFill>
                  <a:srgbClr val="000080"/>
                </a:solidFill>
                <a:highlight>
                  <a:srgbClr val="FFFFFF"/>
                </a:highlight>
              </a:rPr>
              <a:t>&lt;-</a:t>
            </a:r>
            <a:r>
              <a:rPr lang="es-CL" dirty="0" err="1">
                <a:solidFill>
                  <a:srgbClr val="000000"/>
                </a:solidFill>
                <a:highlight>
                  <a:srgbClr val="FFFFFF"/>
                </a:highlight>
              </a:rPr>
              <a:t>rmseSum</a:t>
            </a:r>
            <a:r>
              <a:rPr lang="es-CL" b="1" dirty="0">
                <a:solidFill>
                  <a:srgbClr val="000080"/>
                </a:solidFill>
                <a:highlight>
                  <a:srgbClr val="FFFFFF"/>
                </a:highlight>
              </a:rPr>
              <a:t>/</a:t>
            </a:r>
            <a:r>
              <a:rPr lang="es-CL" dirty="0">
                <a:solidFill>
                  <a:srgbClr val="FF8000"/>
                </a:solidFill>
                <a:highlight>
                  <a:srgbClr val="FFFFFF"/>
                </a:highlight>
              </a:rPr>
              <a:t>33</a:t>
            </a:r>
            <a:endParaRPr lang="es-CL" dirty="0"/>
          </a:p>
        </p:txBody>
      </p:sp>
    </p:spTree>
    <p:extLst>
      <p:ext uri="{BB962C8B-B14F-4D97-AF65-F5344CB8AC3E}">
        <p14:creationId xmlns:p14="http://schemas.microsoft.com/office/powerpoint/2010/main" val="290515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 b="5254"/>
          <a:stretch/>
        </p:blipFill>
        <p:spPr>
          <a:xfrm rot="16200000">
            <a:off x="-1990724" y="1990723"/>
            <a:ext cx="6858000" cy="2876548"/>
          </a:xfr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9052" r="11316" b="5391"/>
          <a:stretch/>
        </p:blipFill>
        <p:spPr>
          <a:xfrm>
            <a:off x="6110016" y="-1"/>
            <a:ext cx="6081984" cy="330054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t="10422" r="11316" b="27157"/>
          <a:stretch/>
        </p:blipFill>
        <p:spPr>
          <a:xfrm>
            <a:off x="6110016" y="3433351"/>
            <a:ext cx="6081984" cy="3424649"/>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b="5924"/>
          <a:stretch/>
        </p:blipFill>
        <p:spPr>
          <a:xfrm rot="16200000">
            <a:off x="1071316" y="1986991"/>
            <a:ext cx="6858000" cy="288401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1056" y="227037"/>
            <a:ext cx="2846471" cy="2846471"/>
          </a:xfrm>
          <a:prstGeom prst="rect">
            <a:avLst/>
          </a:prstGeom>
          <a:ln w="38100">
            <a:solidFill>
              <a:schemeClr val="bg1"/>
            </a:solidFill>
          </a:ln>
        </p:spPr>
      </p:pic>
      <p:pic>
        <p:nvPicPr>
          <p:cNvPr id="8" name="Content Placeholder 3"/>
          <p:cNvPicPr>
            <a:picLocks noChangeAspect="1"/>
          </p:cNvPicPr>
          <p:nvPr/>
        </p:nvPicPr>
        <p:blipFill rotWithShape="1">
          <a:blip r:embed="rId8" cstate="print">
            <a:extLst>
              <a:ext uri="{28A0092B-C50C-407E-A947-70E740481C1C}">
                <a14:useLocalDpi xmlns:a14="http://schemas.microsoft.com/office/drawing/2010/main" val="0"/>
              </a:ext>
            </a:extLst>
          </a:blip>
          <a:srcRect l="7194"/>
          <a:stretch/>
        </p:blipFill>
        <p:spPr>
          <a:xfrm>
            <a:off x="9221056" y="3894621"/>
            <a:ext cx="2849089" cy="2502107"/>
          </a:xfrm>
          <a:prstGeom prst="rect">
            <a:avLst/>
          </a:prstGeom>
          <a:ln w="38100">
            <a:solidFill>
              <a:schemeClr val="bg1"/>
            </a:solidFill>
          </a:ln>
        </p:spPr>
      </p:pic>
    </p:spTree>
    <p:extLst>
      <p:ext uri="{BB962C8B-B14F-4D97-AF65-F5344CB8AC3E}">
        <p14:creationId xmlns:p14="http://schemas.microsoft.com/office/powerpoint/2010/main" val="1228918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3041"/>
            <a:ext cx="10515600" cy="1325563"/>
          </a:xfrm>
        </p:spPr>
        <p:txBody>
          <a:bodyPr>
            <a:normAutofit fontScale="90000"/>
          </a:bodyPr>
          <a:lstStyle/>
          <a:p>
            <a:r>
              <a:rPr lang="es-CL" sz="4900" dirty="0" err="1" smtClean="0"/>
              <a:t>Mars</a:t>
            </a:r>
            <a:r>
              <a:rPr lang="es-CL" sz="4900" dirty="0" smtClean="0"/>
              <a:t> Express </a:t>
            </a:r>
            <a:r>
              <a:rPr lang="es-CL" sz="4900" dirty="0" err="1" smtClean="0"/>
              <a:t>Power</a:t>
            </a:r>
            <a:r>
              <a:rPr lang="es-CL" sz="4900" dirty="0" smtClean="0"/>
              <a:t> </a:t>
            </a:r>
            <a:r>
              <a:rPr lang="es-CL" sz="4900" dirty="0" err="1" smtClean="0"/>
              <a:t>Challenge</a:t>
            </a:r>
            <a:r>
              <a:rPr lang="es-CL" dirty="0" smtClean="0"/>
              <a:t/>
            </a:r>
            <a:br>
              <a:rPr lang="es-CL" dirty="0" smtClean="0"/>
            </a:br>
            <a:r>
              <a:rPr lang="es-CL" sz="3600" dirty="0" smtClean="0"/>
              <a:t>Problema: Predicción del consumo energético del satélite</a:t>
            </a:r>
            <a:endParaRPr lang="es-CL"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888" y="2265637"/>
            <a:ext cx="4216205" cy="3630066"/>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917" y="2265637"/>
            <a:ext cx="5810792" cy="166022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7537" y="3848274"/>
            <a:ext cx="6992982" cy="1997995"/>
          </a:xfrm>
          <a:prstGeom prst="rect">
            <a:avLst/>
          </a:prstGeom>
        </p:spPr>
      </p:pic>
      <p:sp>
        <p:nvSpPr>
          <p:cNvPr id="7" name="Rectangle 6"/>
          <p:cNvSpPr/>
          <p:nvPr/>
        </p:nvSpPr>
        <p:spPr>
          <a:xfrm>
            <a:off x="838200" y="5966819"/>
            <a:ext cx="3177280" cy="369332"/>
          </a:xfrm>
          <a:prstGeom prst="rect">
            <a:avLst/>
          </a:prstGeom>
        </p:spPr>
        <p:txBody>
          <a:bodyPr wrap="none">
            <a:spAutoFit/>
          </a:bodyPr>
          <a:lstStyle/>
          <a:p>
            <a:r>
              <a:rPr lang="es-CL" dirty="0" smtClean="0"/>
              <a:t>Consumo: 1 año, Suma circuitos</a:t>
            </a:r>
            <a:endParaRPr lang="es-CL" dirty="0"/>
          </a:p>
        </p:txBody>
      </p:sp>
      <p:sp>
        <p:nvSpPr>
          <p:cNvPr id="8" name="Rectangle 7"/>
          <p:cNvSpPr/>
          <p:nvPr/>
        </p:nvSpPr>
        <p:spPr>
          <a:xfrm>
            <a:off x="6871868" y="5966819"/>
            <a:ext cx="1798890" cy="369332"/>
          </a:xfrm>
          <a:prstGeom prst="rect">
            <a:avLst/>
          </a:prstGeom>
        </p:spPr>
        <p:txBody>
          <a:bodyPr wrap="none">
            <a:spAutoFit/>
          </a:bodyPr>
          <a:lstStyle/>
          <a:p>
            <a:r>
              <a:rPr lang="es-CL" dirty="0" smtClean="0"/>
              <a:t>Consumo [1:500]</a:t>
            </a:r>
            <a:endParaRPr lang="es-CL" dirty="0"/>
          </a:p>
        </p:txBody>
      </p:sp>
      <p:sp>
        <p:nvSpPr>
          <p:cNvPr id="3" name="Rectangle 2"/>
          <p:cNvSpPr/>
          <p:nvPr/>
        </p:nvSpPr>
        <p:spPr>
          <a:xfrm>
            <a:off x="838200" y="1427771"/>
            <a:ext cx="4859728" cy="523220"/>
          </a:xfrm>
          <a:prstGeom prst="rect">
            <a:avLst/>
          </a:prstGeom>
        </p:spPr>
        <p:txBody>
          <a:bodyPr wrap="none">
            <a:spAutoFit/>
          </a:bodyPr>
          <a:lstStyle/>
          <a:p>
            <a:r>
              <a:rPr lang="es-CL" sz="2800" dirty="0" smtClean="0"/>
              <a:t>E</a:t>
            </a:r>
            <a:r>
              <a:rPr lang="es-CL" sz="2800" baseline="-25000" dirty="0" smtClean="0"/>
              <a:t>Ciencia</a:t>
            </a:r>
            <a:r>
              <a:rPr lang="es-CL" sz="2800" dirty="0" smtClean="0"/>
              <a:t> = </a:t>
            </a:r>
            <a:r>
              <a:rPr lang="es-CL" sz="2800" dirty="0" err="1" smtClean="0"/>
              <a:t>E</a:t>
            </a:r>
            <a:r>
              <a:rPr lang="es-CL" sz="2800" baseline="-25000" dirty="0" err="1" smtClean="0"/>
              <a:t>Solar</a:t>
            </a:r>
            <a:r>
              <a:rPr lang="es-CL" sz="2800" dirty="0" smtClean="0"/>
              <a:t> - </a:t>
            </a:r>
            <a:r>
              <a:rPr lang="es-CL" sz="2800" dirty="0" err="1" smtClean="0"/>
              <a:t>E</a:t>
            </a:r>
            <a:r>
              <a:rPr lang="es-CL" sz="2800" baseline="-25000" dirty="0" err="1" smtClean="0"/>
              <a:t>Nave</a:t>
            </a:r>
            <a:r>
              <a:rPr lang="es-CL" sz="2800" baseline="-25000" dirty="0" smtClean="0"/>
              <a:t> </a:t>
            </a:r>
            <a:r>
              <a:rPr lang="es-CL" sz="2800" dirty="0" smtClean="0"/>
              <a:t> - </a:t>
            </a:r>
            <a:r>
              <a:rPr lang="es-CL" sz="2800" dirty="0" err="1" smtClean="0"/>
              <a:t>E</a:t>
            </a:r>
            <a:r>
              <a:rPr lang="es-CL" sz="2800" baseline="-25000" dirty="0" err="1" smtClean="0"/>
              <a:t>Climatización</a:t>
            </a:r>
            <a:endParaRPr lang="es-CL" sz="2800" dirty="0"/>
          </a:p>
        </p:txBody>
      </p:sp>
    </p:spTree>
    <p:extLst>
      <p:ext uri="{BB962C8B-B14F-4D97-AF65-F5344CB8AC3E}">
        <p14:creationId xmlns:p14="http://schemas.microsoft.com/office/powerpoint/2010/main" val="887842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382" y="427019"/>
            <a:ext cx="6562069" cy="2040408"/>
          </a:xfrm>
          <a:prstGeom prst="rect">
            <a:avLst/>
          </a:prstGeom>
          <a:ln>
            <a:solidFill>
              <a:schemeClr val="tx1"/>
            </a:solid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384" y="5202151"/>
            <a:ext cx="6562069" cy="1227678"/>
          </a:xfrm>
          <a:prstGeom prst="rect">
            <a:avLst/>
          </a:prstGeom>
          <a:ln>
            <a:solidFill>
              <a:schemeClr val="tx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83" y="2859315"/>
            <a:ext cx="6562069" cy="2093833"/>
          </a:xfrm>
          <a:prstGeom prst="rect">
            <a:avLst/>
          </a:prstGeom>
          <a:ln>
            <a:solidFill>
              <a:schemeClr val="tx1"/>
            </a:solidFill>
          </a:ln>
        </p:spPr>
      </p:pic>
      <p:sp>
        <p:nvSpPr>
          <p:cNvPr id="9" name="Content Placeholder 2"/>
          <p:cNvSpPr>
            <a:spLocks noGrp="1"/>
          </p:cNvSpPr>
          <p:nvPr>
            <p:ph idx="1"/>
          </p:nvPr>
        </p:nvSpPr>
        <p:spPr>
          <a:xfrm>
            <a:off x="7401962" y="323540"/>
            <a:ext cx="4476185" cy="6402018"/>
          </a:xfrm>
        </p:spPr>
        <p:txBody>
          <a:bodyPr>
            <a:normAutofit/>
          </a:bodyPr>
          <a:lstStyle/>
          <a:p>
            <a:pPr marL="0" indent="0" algn="r">
              <a:buNone/>
            </a:pPr>
            <a:r>
              <a:rPr lang="es-CL" b="1" dirty="0" smtClean="0"/>
              <a:t>Pre-procesamiento</a:t>
            </a:r>
          </a:p>
          <a:p>
            <a:r>
              <a:rPr lang="es-CL" dirty="0" smtClean="0"/>
              <a:t>Ajuste escala </a:t>
            </a:r>
            <a:r>
              <a:rPr lang="es-CL" dirty="0" smtClean="0"/>
              <a:t>temporal</a:t>
            </a:r>
          </a:p>
          <a:p>
            <a:r>
              <a:rPr lang="es-CL" dirty="0" smtClean="0"/>
              <a:t>Agrupamiento: Promedio por hora</a:t>
            </a:r>
          </a:p>
          <a:p>
            <a:r>
              <a:rPr lang="es-CL" dirty="0" smtClean="0"/>
              <a:t>Match: Time </a:t>
            </a:r>
            <a:r>
              <a:rPr lang="es-CL" dirty="0" err="1" smtClean="0"/>
              <a:t>Scale</a:t>
            </a:r>
            <a:endParaRPr lang="es-CL" dirty="0" smtClean="0"/>
          </a:p>
          <a:p>
            <a:r>
              <a:rPr lang="es-CL" dirty="0" err="1" smtClean="0"/>
              <a:t>Join</a:t>
            </a:r>
            <a:r>
              <a:rPr lang="es-CL" dirty="0" smtClean="0"/>
              <a:t> *</a:t>
            </a:r>
          </a:p>
          <a:p>
            <a:r>
              <a:rPr lang="es-CL" dirty="0" smtClean="0"/>
              <a:t>Interpolación de valores faltantes</a:t>
            </a:r>
          </a:p>
          <a:p>
            <a:r>
              <a:rPr lang="es-CL" dirty="0" smtClean="0"/>
              <a:t>Split: Train, Test</a:t>
            </a:r>
          </a:p>
          <a:p>
            <a:pPr marL="0" indent="0" algn="r">
              <a:buNone/>
            </a:pPr>
            <a:r>
              <a:rPr lang="es-CL" b="1" dirty="0" smtClean="0"/>
              <a:t>Procesamiento</a:t>
            </a:r>
          </a:p>
          <a:p>
            <a:r>
              <a:rPr lang="es-CL" dirty="0" smtClean="0"/>
              <a:t>Regresión: </a:t>
            </a:r>
            <a:r>
              <a:rPr lang="es-CL" dirty="0" err="1" smtClean="0"/>
              <a:t>Random</a:t>
            </a:r>
            <a:r>
              <a:rPr lang="es-CL" dirty="0" smtClean="0"/>
              <a:t> </a:t>
            </a:r>
            <a:r>
              <a:rPr lang="es-CL" dirty="0" err="1" smtClean="0"/>
              <a:t>Forest</a:t>
            </a:r>
            <a:endParaRPr lang="es-CL" dirty="0" smtClean="0"/>
          </a:p>
          <a:p>
            <a:r>
              <a:rPr lang="es-CL" dirty="0" smtClean="0"/>
              <a:t>Evaluación: </a:t>
            </a:r>
            <a:r>
              <a:rPr lang="es-CL" dirty="0" err="1" smtClean="0"/>
              <a:t>Root</a:t>
            </a:r>
            <a:r>
              <a:rPr lang="es-CL" dirty="0" smtClean="0"/>
              <a:t> Mean </a:t>
            </a:r>
            <a:r>
              <a:rPr lang="es-CL" dirty="0" err="1" smtClean="0"/>
              <a:t>Square</a:t>
            </a:r>
            <a:endParaRPr lang="es-CL" dirty="0" smtClean="0"/>
          </a:p>
        </p:txBody>
      </p:sp>
    </p:spTree>
    <p:extLst>
      <p:ext uri="{BB962C8B-B14F-4D97-AF65-F5344CB8AC3E}">
        <p14:creationId xmlns:p14="http://schemas.microsoft.com/office/powerpoint/2010/main" val="25402963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smtClean="0"/>
              <a:t>Pre-procesamiento</a:t>
            </a:r>
            <a:br>
              <a:rPr lang="es-CL" dirty="0" smtClean="0"/>
            </a:br>
            <a:r>
              <a:rPr lang="es-CL" dirty="0" smtClean="0"/>
              <a:t>Ajuste escala temporal</a:t>
            </a:r>
            <a:endParaRPr lang="es-CL" dirty="0"/>
          </a:p>
        </p:txBody>
      </p:sp>
      <p:graphicFrame>
        <p:nvGraphicFramePr>
          <p:cNvPr id="5" name="Table 4"/>
          <p:cNvGraphicFramePr>
            <a:graphicFrameLocks noGrp="1"/>
          </p:cNvGraphicFramePr>
          <p:nvPr>
            <p:extLst>
              <p:ext uri="{D42A27DB-BD31-4B8C-83A1-F6EECF244321}">
                <p14:modId xmlns:p14="http://schemas.microsoft.com/office/powerpoint/2010/main" val="1009808119"/>
              </p:ext>
            </p:extLst>
          </p:nvPr>
        </p:nvGraphicFramePr>
        <p:xfrm>
          <a:off x="648078" y="2770880"/>
          <a:ext cx="4983178" cy="1905000"/>
        </p:xfrm>
        <a:graphic>
          <a:graphicData uri="http://schemas.openxmlformats.org/drawingml/2006/table">
            <a:tbl>
              <a:tblPr/>
              <a:tblGrid>
                <a:gridCol w="1065518"/>
                <a:gridCol w="979415"/>
                <a:gridCol w="979415"/>
                <a:gridCol w="979415"/>
                <a:gridCol w="979415"/>
              </a:tblGrid>
              <a:tr h="190500">
                <a:tc>
                  <a:txBody>
                    <a:bodyPr/>
                    <a:lstStyle/>
                    <a:p>
                      <a:pPr algn="l" fontAlgn="b"/>
                      <a:r>
                        <a:rPr lang="es-CL" sz="1100" b="1" i="0" u="none" strike="noStrike" dirty="0" err="1">
                          <a:solidFill>
                            <a:srgbClr val="FFFFFF"/>
                          </a:solidFill>
                          <a:effectLst/>
                          <a:latin typeface="Calibri" panose="020F0502020204030204" pitchFamily="34" charset="0"/>
                        </a:rPr>
                        <a:t>ut_ms</a:t>
                      </a:r>
                      <a:endParaRPr lang="es-CL" sz="1100" b="1"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NPWD2372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NPWD2401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NPWD2402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NPWD2451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1219363209542</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0.001821</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1219363241537</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0.0021852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0.0060186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1219363273542</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0.0021852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1219363305537</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0.001821</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1219363337542</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0.001821</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1219363369537</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0.0021852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1219363401542</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0.373872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1219363433537</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0.373872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1219363465560</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dirty="0">
                          <a:solidFill>
                            <a:srgbClr val="000000"/>
                          </a:solidFill>
                          <a:effectLst/>
                          <a:latin typeface="Calibri" panose="020F0502020204030204" pitchFamily="34" charset="0"/>
                        </a:rPr>
                        <a:t>0.373872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dirty="0">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340277136"/>
              </p:ext>
            </p:extLst>
          </p:nvPr>
        </p:nvGraphicFramePr>
        <p:xfrm>
          <a:off x="6254309" y="2770880"/>
          <a:ext cx="4699001" cy="1905000"/>
        </p:xfrm>
        <a:graphic>
          <a:graphicData uri="http://schemas.openxmlformats.org/drawingml/2006/table">
            <a:tbl>
              <a:tblPr/>
              <a:tblGrid>
                <a:gridCol w="1241245"/>
                <a:gridCol w="864439"/>
                <a:gridCol w="864439"/>
                <a:gridCol w="864439"/>
                <a:gridCol w="864439"/>
              </a:tblGrid>
              <a:tr h="190500">
                <a:tc>
                  <a:txBody>
                    <a:bodyPr/>
                    <a:lstStyle/>
                    <a:p>
                      <a:pPr algn="l" fontAlgn="b"/>
                      <a:r>
                        <a:rPr lang="es-CL" sz="1100" b="1" i="0" u="none" strike="noStrike" dirty="0" err="1">
                          <a:solidFill>
                            <a:srgbClr val="FFFFFF"/>
                          </a:solidFill>
                          <a:effectLst/>
                          <a:latin typeface="Calibri" panose="020F0502020204030204" pitchFamily="34" charset="0"/>
                        </a:rPr>
                        <a:t>ut_ms</a:t>
                      </a:r>
                      <a:endParaRPr lang="es-CL" sz="1100" b="1"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NPWD2372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NPWD2401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NPWD2402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NPWD2451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20:00:41</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0.001821</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20:01:13</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0.0021852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0.0060186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20:01:45</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0.0021852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20:02:17</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0.001821</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20:02:49</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0.001821</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20:03:21</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0.0021852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20:03:53</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0.373872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20:04:25</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0.373872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20:04:57</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0.373872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dirty="0">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bl>
          </a:graphicData>
        </a:graphic>
      </p:graphicFrame>
      <p:sp>
        <p:nvSpPr>
          <p:cNvPr id="8" name="Rectangle 7"/>
          <p:cNvSpPr/>
          <p:nvPr/>
        </p:nvSpPr>
        <p:spPr>
          <a:xfrm>
            <a:off x="648078" y="5756072"/>
            <a:ext cx="10305232" cy="646331"/>
          </a:xfrm>
          <a:prstGeom prst="rect">
            <a:avLst/>
          </a:prstGeom>
          <a:noFill/>
          <a:ln w="19050">
            <a:solidFill>
              <a:schemeClr val="bg1">
                <a:lumMod val="85000"/>
              </a:schemeClr>
            </a:solidFill>
          </a:ln>
        </p:spPr>
        <p:txBody>
          <a:bodyPr wrap="square">
            <a:spAutoFit/>
          </a:bodyPr>
          <a:lstStyle/>
          <a:p>
            <a:r>
              <a:rPr lang="es-CL" dirty="0">
                <a:solidFill>
                  <a:srgbClr val="000000"/>
                </a:solidFill>
                <a:highlight>
                  <a:srgbClr val="FFFFFF"/>
                </a:highlight>
              </a:rPr>
              <a:t>power1DT </a:t>
            </a:r>
            <a:r>
              <a:rPr lang="es-CL" b="1" dirty="0">
                <a:solidFill>
                  <a:srgbClr val="000080"/>
                </a:solidFill>
                <a:highlight>
                  <a:srgbClr val="FFFFFF"/>
                </a:highlight>
              </a:rPr>
              <a:t>&lt;-</a:t>
            </a:r>
            <a:r>
              <a:rPr lang="es-CL" dirty="0">
                <a:solidFill>
                  <a:srgbClr val="000000"/>
                </a:solidFill>
                <a:highlight>
                  <a:srgbClr val="FFFFFF"/>
                </a:highlight>
              </a:rPr>
              <a:t> power1</a:t>
            </a:r>
          </a:p>
          <a:p>
            <a:r>
              <a:rPr lang="es-CL" dirty="0">
                <a:solidFill>
                  <a:srgbClr val="000000"/>
                </a:solidFill>
                <a:highlight>
                  <a:srgbClr val="FFFFFF"/>
                </a:highlight>
              </a:rPr>
              <a:t>power1DT</a:t>
            </a:r>
            <a:r>
              <a:rPr lang="es-CL" b="1" dirty="0">
                <a:solidFill>
                  <a:srgbClr val="000080"/>
                </a:solidFill>
                <a:highlight>
                  <a:srgbClr val="FFFFFF"/>
                </a:highlight>
              </a:rPr>
              <a:t>$</a:t>
            </a:r>
            <a:r>
              <a:rPr lang="es-CL" dirty="0">
                <a:solidFill>
                  <a:srgbClr val="000000"/>
                </a:solidFill>
                <a:highlight>
                  <a:srgbClr val="FFFFFF"/>
                </a:highlight>
              </a:rPr>
              <a:t>ut_ms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as.POSIXct</a:t>
            </a:r>
            <a:r>
              <a:rPr lang="es-CL" b="1" dirty="0">
                <a:solidFill>
                  <a:srgbClr val="000080"/>
                </a:solidFill>
                <a:highlight>
                  <a:srgbClr val="FFFFFF"/>
                </a:highlight>
              </a:rPr>
              <a:t>((((</a:t>
            </a:r>
            <a:r>
              <a:rPr lang="es-CL" dirty="0">
                <a:solidFill>
                  <a:srgbClr val="000000"/>
                </a:solidFill>
                <a:highlight>
                  <a:srgbClr val="FFFFFF"/>
                </a:highlight>
              </a:rPr>
              <a:t>power1</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ut_ms</a:t>
            </a:r>
            <a:r>
              <a:rPr lang="es-CL" dirty="0">
                <a:solidFill>
                  <a:srgbClr val="808080"/>
                </a:solidFill>
                <a:highlight>
                  <a:srgbClr val="FFFFFF"/>
                </a:highlight>
              </a:rPr>
              <a:t>'</a:t>
            </a:r>
            <a:r>
              <a:rPr lang="es-CL" b="1" dirty="0">
                <a:solidFill>
                  <a:srgbClr val="000080"/>
                </a:solidFill>
                <a:highlight>
                  <a:srgbClr val="FFFFFF"/>
                </a:highlight>
              </a:rPr>
              <a:t>])/</a:t>
            </a:r>
            <a:r>
              <a:rPr lang="es-CL" dirty="0">
                <a:solidFill>
                  <a:srgbClr val="FF8000"/>
                </a:solidFill>
                <a:highlight>
                  <a:srgbClr val="FFFFFF"/>
                </a:highlight>
              </a:rPr>
              <a:t>1000</a:t>
            </a:r>
            <a:r>
              <a:rPr lang="es-CL" b="1" dirty="0">
                <a:solidFill>
                  <a:srgbClr val="000080"/>
                </a:solidFill>
                <a:highlight>
                  <a:srgbClr val="FFFFFF"/>
                </a:highlight>
              </a:rPr>
              <a:t>)[</a:t>
            </a:r>
            <a:r>
              <a:rPr lang="es-CL" dirty="0">
                <a:solidFill>
                  <a:srgbClr val="000000"/>
                </a:solidFill>
                <a:highlight>
                  <a:srgbClr val="FFFFFF"/>
                </a:highlight>
              </a:rPr>
              <a:t>,</a:t>
            </a:r>
            <a:r>
              <a:rPr lang="es-CL" b="1" dirty="0">
                <a:solidFill>
                  <a:srgbClr val="000080"/>
                </a:solidFill>
                <a:highlight>
                  <a:srgbClr val="FFFFFF"/>
                </a:highlight>
              </a:rPr>
              <a:t>])</a:t>
            </a:r>
            <a:r>
              <a:rPr lang="es-CL" dirty="0">
                <a:solidFill>
                  <a:srgbClr val="000000"/>
                </a:solidFill>
                <a:highlight>
                  <a:srgbClr val="FFFFFF"/>
                </a:highlight>
              </a:rPr>
              <a:t>, </a:t>
            </a:r>
            <a:r>
              <a:rPr lang="es-CL" dirty="0" err="1">
                <a:solidFill>
                  <a:srgbClr val="000000"/>
                </a:solidFill>
                <a:highlight>
                  <a:srgbClr val="FFFFFF"/>
                </a:highlight>
              </a:rPr>
              <a:t>origin</a:t>
            </a:r>
            <a:r>
              <a:rPr lang="es-CL" b="1" dirty="0">
                <a:solidFill>
                  <a:srgbClr val="000080"/>
                </a:solidFill>
                <a:highlight>
                  <a:srgbClr val="FFFFFF"/>
                </a:highlight>
              </a:rPr>
              <a:t>=</a:t>
            </a:r>
            <a:r>
              <a:rPr lang="es-CL" dirty="0">
                <a:solidFill>
                  <a:srgbClr val="808080"/>
                </a:solidFill>
                <a:highlight>
                  <a:srgbClr val="FFFFFF"/>
                </a:highlight>
              </a:rPr>
              <a:t>"1970-01-01"</a:t>
            </a:r>
            <a:r>
              <a:rPr lang="es-CL" b="1" dirty="0">
                <a:solidFill>
                  <a:srgbClr val="000080"/>
                </a:solidFill>
                <a:highlight>
                  <a:srgbClr val="FFFFFF"/>
                </a:highlight>
              </a:rPr>
              <a:t>)</a:t>
            </a:r>
            <a:endParaRPr lang="es-CL" dirty="0">
              <a:solidFill>
                <a:srgbClr val="000000"/>
              </a:solidFill>
              <a:highlight>
                <a:srgbClr val="FFFFFF"/>
              </a:highlight>
            </a:endParaRPr>
          </a:p>
        </p:txBody>
      </p:sp>
      <p:sp>
        <p:nvSpPr>
          <p:cNvPr id="9" name="Right Arrow 8"/>
          <p:cNvSpPr/>
          <p:nvPr/>
        </p:nvSpPr>
        <p:spPr>
          <a:xfrm>
            <a:off x="5707832" y="3559074"/>
            <a:ext cx="469900" cy="32861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70651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a:t>Pre-procesamiento</a:t>
            </a:r>
            <a:br>
              <a:rPr lang="es-CL" dirty="0"/>
            </a:br>
            <a:r>
              <a:rPr lang="es-CL" dirty="0" err="1" smtClean="0"/>
              <a:t>Join</a:t>
            </a:r>
            <a:r>
              <a:rPr lang="es-CL" dirty="0" smtClean="0"/>
              <a:t> &amp; Match temporal</a:t>
            </a:r>
            <a:endParaRPr lang="es-CL" dirty="0"/>
          </a:p>
        </p:txBody>
      </p:sp>
      <p:graphicFrame>
        <p:nvGraphicFramePr>
          <p:cNvPr id="5" name="Table 4"/>
          <p:cNvGraphicFramePr>
            <a:graphicFrameLocks noGrp="1"/>
          </p:cNvGraphicFramePr>
          <p:nvPr>
            <p:extLst>
              <p:ext uri="{D42A27DB-BD31-4B8C-83A1-F6EECF244321}">
                <p14:modId xmlns:p14="http://schemas.microsoft.com/office/powerpoint/2010/main" val="1774367802"/>
              </p:ext>
            </p:extLst>
          </p:nvPr>
        </p:nvGraphicFramePr>
        <p:xfrm>
          <a:off x="838200" y="1800806"/>
          <a:ext cx="10974361" cy="2684528"/>
        </p:xfrm>
        <a:graphic>
          <a:graphicData uri="http://schemas.openxmlformats.org/drawingml/2006/table">
            <a:tbl>
              <a:tblPr/>
              <a:tblGrid>
                <a:gridCol w="1298512"/>
                <a:gridCol w="783871"/>
                <a:gridCol w="783871"/>
                <a:gridCol w="783871"/>
                <a:gridCol w="783871"/>
                <a:gridCol w="268152"/>
                <a:gridCol w="733954"/>
                <a:gridCol w="282290"/>
                <a:gridCol w="344125"/>
                <a:gridCol w="344125"/>
                <a:gridCol w="397893"/>
                <a:gridCol w="806543"/>
                <a:gridCol w="895262"/>
                <a:gridCol w="1379188"/>
                <a:gridCol w="1088833"/>
              </a:tblGrid>
              <a:tr h="233438">
                <a:tc>
                  <a:txBody>
                    <a:bodyPr/>
                    <a:lstStyle/>
                    <a:p>
                      <a:pPr algn="l" fontAlgn="b"/>
                      <a:r>
                        <a:rPr lang="es-CL" sz="1000" b="1" i="0" u="none" strike="noStrike" dirty="0" err="1">
                          <a:solidFill>
                            <a:srgbClr val="FFFFFF"/>
                          </a:solidFill>
                          <a:effectLst/>
                          <a:latin typeface="Calibri" panose="020F0502020204030204" pitchFamily="34" charset="0"/>
                        </a:rPr>
                        <a:t>ut_ms</a:t>
                      </a:r>
                      <a:endParaRPr lang="es-CL" sz="1000" b="1" i="0" u="none" strike="noStrike" dirty="0">
                        <a:solidFill>
                          <a:srgbClr val="FFFFFF"/>
                        </a:solidFill>
                        <a:effectLst/>
                        <a:latin typeface="Calibri" panose="020F0502020204030204" pitchFamily="34" charset="0"/>
                      </a:endParaRPr>
                    </a:p>
                  </a:txBody>
                  <a:tcPr marL="6605" marR="6605" marT="660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dirty="0">
                          <a:solidFill>
                            <a:srgbClr val="FFFFFF"/>
                          </a:solidFill>
                          <a:effectLst/>
                          <a:latin typeface="Calibri" panose="020F0502020204030204" pitchFamily="34" charset="0"/>
                        </a:rPr>
                        <a:t>NPWD2372</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NPWD2401</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NPWD2402</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NPWD2451</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endParaRPr lang="es-CL" sz="1000" b="1" i="0" u="none" strike="noStrike" dirty="0">
                        <a:solidFill>
                          <a:srgbClr val="FFFFFF"/>
                        </a:solidFill>
                        <a:effectLst/>
                        <a:latin typeface="Calibri" panose="020F0502020204030204" pitchFamily="34" charset="0"/>
                      </a:endParaRP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NPWD2882</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sa</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sx</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sy</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sz</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sunmars_km</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earthmars_km</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sunmarsearthangle_deg</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solarconstantmars</a:t>
                      </a:r>
                    </a:p>
                  </a:txBody>
                  <a:tcPr marL="6605" marR="6605" marT="6605"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r>
              <a:tr h="245109">
                <a:tc>
                  <a:txBody>
                    <a:bodyPr/>
                    <a:lstStyle/>
                    <a:p>
                      <a:pPr algn="r" fontAlgn="ctr"/>
                      <a:r>
                        <a:rPr lang="es-CL" sz="800" b="0" i="0" u="none" strike="noStrike" dirty="0">
                          <a:solidFill>
                            <a:schemeClr val="tx1"/>
                          </a:solidFill>
                          <a:effectLst/>
                          <a:latin typeface="Lucida Sans" panose="020B0602030504020204" pitchFamily="34" charset="0"/>
                        </a:rPr>
                        <a:t>21/08/2008 20:00:00</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ctr" fontAlgn="ctr"/>
                      <a:r>
                        <a:rPr lang="es-CL" sz="800" b="1" i="1" u="none" strike="noStrike" dirty="0" smtClean="0">
                          <a:solidFill>
                            <a:schemeClr val="tx1"/>
                          </a:solidFill>
                          <a:effectLst/>
                          <a:latin typeface="Lucida Sans" panose="020B0602030504020204" pitchFamily="34" charset="0"/>
                        </a:rPr>
                        <a:t>…</a:t>
                      </a:r>
                      <a:endParaRPr lang="es-CL" sz="800" b="1" i="1" u="none" strike="noStrike" dirty="0">
                        <a:solidFill>
                          <a:schemeClr val="tx1"/>
                        </a:solidFill>
                        <a:effectLst/>
                        <a:latin typeface="Lucida Sans" panose="020B0602030504020204" pitchFamily="34" charset="0"/>
                      </a:endParaRP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0" u="none" strike="noStrike" dirty="0">
                          <a:solidFill>
                            <a:schemeClr val="tx1"/>
                          </a:solidFill>
                          <a:effectLst/>
                          <a:latin typeface="Lucida Sans" panose="020B0602030504020204" pitchFamily="34" charset="0"/>
                        </a:rPr>
                        <a:t>241938908</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355756044</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19.56508</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522.264</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r>
              <a:tr h="245109">
                <a:tc>
                  <a:txBody>
                    <a:bodyPr/>
                    <a:lstStyle/>
                    <a:p>
                      <a:pPr algn="r" fontAlgn="ctr"/>
                      <a:r>
                        <a:rPr lang="es-CL" sz="800" b="0" i="0" u="none" strike="noStrike">
                          <a:solidFill>
                            <a:schemeClr val="tx1"/>
                          </a:solidFill>
                          <a:effectLst/>
                          <a:latin typeface="Lucida Sans" panose="020B0602030504020204" pitchFamily="34" charset="0"/>
                        </a:rPr>
                        <a:t>21/08/2008 20:00:09</a:t>
                      </a:r>
                    </a:p>
                  </a:txBody>
                  <a:tcPr marL="6605" marR="6605" marT="6605" marB="0" anchor="ctr">
                    <a:lnL w="6350" cap="flat" cmpd="sng" algn="ctr">
                      <a:solidFill>
                        <a:srgbClr val="00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0" u="none" strike="noStrike" dirty="0">
                          <a:solidFill>
                            <a:schemeClr val="tx1"/>
                          </a:solidFill>
                          <a:effectLst/>
                          <a:latin typeface="Lucida Sans" panose="020B0602030504020204" pitchFamily="34" charset="0"/>
                        </a:rPr>
                        <a:t>0.001821</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0" u="none" strike="noStrike" dirty="0">
                          <a:solidFill>
                            <a:schemeClr val="tx1"/>
                          </a:solidFill>
                          <a:effectLst/>
                          <a:latin typeface="Lucida Sans" panose="020B0602030504020204" pitchFamily="34" charset="0"/>
                        </a:rPr>
                        <a:t>0.00147389</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0" u="none" strike="noStrike" dirty="0">
                          <a:solidFill>
                            <a:schemeClr val="tx1"/>
                          </a:solidFill>
                          <a:effectLst/>
                          <a:latin typeface="Lucida Sans" panose="020B0602030504020204" pitchFamily="34" charset="0"/>
                        </a:rPr>
                        <a:t>0.172173</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0" u="none" strike="noStrike" dirty="0">
                          <a:solidFill>
                            <a:schemeClr val="tx1"/>
                          </a:solidFill>
                          <a:effectLst/>
                          <a:latin typeface="Lucida Sans" panose="020B0602030504020204" pitchFamily="34" charset="0"/>
                        </a:rPr>
                        <a:t>0.0050155</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ctr" fontAlgn="ctr"/>
                      <a:r>
                        <a:rPr lang="es-CL" sz="800" b="1" i="0" u="none" strike="noStrike" dirty="0" smtClean="0">
                          <a:solidFill>
                            <a:schemeClr val="tx1"/>
                          </a:solidFill>
                          <a:effectLst/>
                          <a:latin typeface="Lucida Sans" panose="020B0602030504020204" pitchFamily="34" charset="0"/>
                        </a:rPr>
                        <a:t>…</a:t>
                      </a:r>
                      <a:endParaRPr lang="es-CL" sz="800" b="1" i="0" u="none" strike="noStrike" dirty="0">
                        <a:solidFill>
                          <a:schemeClr val="tx1"/>
                        </a:solidFill>
                        <a:effectLst/>
                        <a:latin typeface="Lucida Sans" panose="020B0602030504020204" pitchFamily="34" charset="0"/>
                      </a:endParaRP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0" u="none" strike="noStrike" dirty="0">
                          <a:solidFill>
                            <a:schemeClr val="tx1"/>
                          </a:solidFill>
                          <a:effectLst/>
                          <a:latin typeface="Lucida Sans" panose="020B0602030504020204" pitchFamily="34" charset="0"/>
                        </a:rPr>
                        <a:t>0.0032275</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r>
              <a:tr h="245109">
                <a:tc>
                  <a:txBody>
                    <a:bodyPr/>
                    <a:lstStyle/>
                    <a:p>
                      <a:pPr algn="r" fontAlgn="ctr"/>
                      <a:r>
                        <a:rPr lang="es-CL" sz="800" b="0" i="0" u="none" strike="noStrike" dirty="0">
                          <a:solidFill>
                            <a:schemeClr val="tx1"/>
                          </a:solidFill>
                          <a:effectLst/>
                          <a:latin typeface="Lucida Sans" panose="020B0602030504020204" pitchFamily="34" charset="0"/>
                        </a:rPr>
                        <a:t>21/08/2008 20:00:13</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800" b="1" i="1" u="none" strike="noStrike" dirty="0" smtClean="0">
                          <a:solidFill>
                            <a:schemeClr val="tx1"/>
                          </a:solidFill>
                          <a:effectLst/>
                          <a:latin typeface="Lucida Sans" panose="020B0602030504020204" pitchFamily="34" charset="0"/>
                        </a:rPr>
                        <a:t>…</a:t>
                      </a:r>
                      <a:endParaRPr lang="es-CL" sz="800" b="1" i="1" u="none" strike="noStrike" dirty="0">
                        <a:solidFill>
                          <a:schemeClr val="tx1"/>
                        </a:solidFill>
                        <a:effectLst/>
                        <a:latin typeface="Lucida Sans" panose="020B0602030504020204" pitchFamily="34" charset="0"/>
                      </a:endParaRP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0" u="none" strike="noStrike" dirty="0">
                          <a:solidFill>
                            <a:schemeClr val="tx1"/>
                          </a:solidFill>
                          <a:effectLst/>
                          <a:latin typeface="Lucida Sans" panose="020B0602030504020204" pitchFamily="34" charset="0"/>
                        </a:rPr>
                        <a:t>0.32</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14.55</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90.32</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104.55</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45109">
                <a:tc>
                  <a:txBody>
                    <a:bodyPr/>
                    <a:lstStyle/>
                    <a:p>
                      <a:pPr algn="r" fontAlgn="ctr"/>
                      <a:r>
                        <a:rPr lang="es-CL" sz="800" b="0" i="0" u="none" strike="noStrike">
                          <a:solidFill>
                            <a:schemeClr val="tx1"/>
                          </a:solidFill>
                          <a:effectLst/>
                          <a:latin typeface="Lucida Sans" panose="020B0602030504020204" pitchFamily="34" charset="0"/>
                        </a:rPr>
                        <a:t>21/08/2008 20:00:35</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ctr" fontAlgn="ctr"/>
                      <a:r>
                        <a:rPr lang="es-CL" sz="800" b="1" i="1" u="none" strike="noStrike" dirty="0" smtClean="0">
                          <a:solidFill>
                            <a:schemeClr val="tx1"/>
                          </a:solidFill>
                          <a:effectLst/>
                          <a:latin typeface="Lucida Sans" panose="020B0602030504020204" pitchFamily="34" charset="0"/>
                        </a:rPr>
                        <a:t>…</a:t>
                      </a:r>
                      <a:endParaRPr lang="es-CL" sz="800" b="1" i="1" u="none" strike="noStrike" dirty="0">
                        <a:solidFill>
                          <a:schemeClr val="tx1"/>
                        </a:solidFill>
                        <a:effectLst/>
                        <a:latin typeface="Lucida Sans" panose="020B0602030504020204" pitchFamily="34" charset="0"/>
                      </a:endParaRP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0" u="none" strike="noStrike" dirty="0">
                          <a:solidFill>
                            <a:schemeClr val="tx1"/>
                          </a:solidFill>
                          <a:effectLst/>
                          <a:latin typeface="Lucida Sans" panose="020B0602030504020204" pitchFamily="34" charset="0"/>
                        </a:rPr>
                        <a:t>0.34</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14.56</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90.34</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104.55</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DFDFD"/>
                    </a:solidFill>
                  </a:tcPr>
                </a:tc>
              </a:tr>
              <a:tr h="245109">
                <a:tc>
                  <a:txBody>
                    <a:bodyPr/>
                    <a:lstStyle/>
                    <a:p>
                      <a:pPr algn="r" fontAlgn="ctr"/>
                      <a:r>
                        <a:rPr lang="es-CL" sz="800" b="0" i="0" u="none" strike="noStrike">
                          <a:solidFill>
                            <a:schemeClr val="tx1"/>
                          </a:solidFill>
                          <a:effectLst/>
                          <a:latin typeface="Lucida Sans" panose="020B0602030504020204" pitchFamily="34" charset="0"/>
                        </a:rPr>
                        <a:t>21/08/2008 20:00:41</a:t>
                      </a:r>
                    </a:p>
                  </a:txBody>
                  <a:tcPr marL="6605" marR="6605" marT="6605" marB="0" anchor="ctr">
                    <a:lnL w="6350" cap="flat" cmpd="sng" algn="ctr">
                      <a:solidFill>
                        <a:srgbClr val="00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0" u="none" strike="noStrike">
                          <a:solidFill>
                            <a:schemeClr val="tx1"/>
                          </a:solidFill>
                          <a:effectLst/>
                          <a:latin typeface="Lucida Sans" panose="020B0602030504020204" pitchFamily="34" charset="0"/>
                        </a:rPr>
                        <a:t>0.0021852</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0" u="none" strike="noStrike">
                          <a:solidFill>
                            <a:schemeClr val="tx1"/>
                          </a:solidFill>
                          <a:effectLst/>
                          <a:latin typeface="Lucida Sans" panose="020B0602030504020204" pitchFamily="34" charset="0"/>
                        </a:rPr>
                        <a:t>0.00176867</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0" u="none" strike="noStrike">
                          <a:solidFill>
                            <a:schemeClr val="tx1"/>
                          </a:solidFill>
                          <a:effectLst/>
                          <a:latin typeface="Lucida Sans" panose="020B0602030504020204" pitchFamily="34" charset="0"/>
                        </a:rPr>
                        <a:t>0.17744</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0" u="none" strike="noStrike">
                          <a:solidFill>
                            <a:schemeClr val="tx1"/>
                          </a:solidFill>
                          <a:effectLst/>
                          <a:latin typeface="Lucida Sans" panose="020B0602030504020204" pitchFamily="34" charset="0"/>
                        </a:rPr>
                        <a:t>0.0060186</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800" b="1" i="1" u="none" strike="noStrike" smtClean="0">
                          <a:solidFill>
                            <a:schemeClr val="tx1"/>
                          </a:solidFill>
                          <a:effectLst/>
                          <a:latin typeface="Lucida Sans" panose="020B0602030504020204" pitchFamily="34" charset="0"/>
                        </a:rPr>
                        <a:t>…</a:t>
                      </a:r>
                      <a:endParaRPr lang="es-CL" sz="800" b="1" i="1" u="none" strike="noStrike" dirty="0">
                        <a:solidFill>
                          <a:schemeClr val="tx1"/>
                        </a:solidFill>
                        <a:effectLst/>
                        <a:latin typeface="Lucida Sans" panose="020B0602030504020204" pitchFamily="34" charset="0"/>
                      </a:endParaRP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0" u="none" strike="noStrike">
                          <a:solidFill>
                            <a:schemeClr val="tx1"/>
                          </a:solidFill>
                          <a:effectLst/>
                          <a:latin typeface="Lucida Sans" panose="020B0602030504020204" pitchFamily="34" charset="0"/>
                        </a:rPr>
                        <a:t>0.0032275</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45109">
                <a:tc>
                  <a:txBody>
                    <a:bodyPr/>
                    <a:lstStyle/>
                    <a:p>
                      <a:pPr algn="r" fontAlgn="ctr"/>
                      <a:r>
                        <a:rPr lang="es-CL" sz="800" b="0" i="0" u="none" strike="noStrike">
                          <a:solidFill>
                            <a:schemeClr val="tx1"/>
                          </a:solidFill>
                          <a:effectLst/>
                          <a:latin typeface="Lucida Sans" panose="020B0602030504020204" pitchFamily="34" charset="0"/>
                        </a:rPr>
                        <a:t>21/08/2008 20:01:13</a:t>
                      </a:r>
                    </a:p>
                  </a:txBody>
                  <a:tcPr marL="6605" marR="6605" marT="6605" marB="0" anchor="ctr">
                    <a:lnL w="6350" cap="flat" cmpd="sng" algn="ctr">
                      <a:solidFill>
                        <a:srgbClr val="00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0" u="none" strike="noStrike">
                          <a:solidFill>
                            <a:schemeClr val="tx1"/>
                          </a:solidFill>
                          <a:effectLst/>
                          <a:latin typeface="Lucida Sans" panose="020B0602030504020204" pitchFamily="34" charset="0"/>
                        </a:rPr>
                        <a:t>0.0021852</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0" u="none" strike="noStrike">
                          <a:solidFill>
                            <a:schemeClr val="tx1"/>
                          </a:solidFill>
                          <a:effectLst/>
                          <a:latin typeface="Lucida Sans" panose="020B0602030504020204" pitchFamily="34" charset="0"/>
                        </a:rPr>
                        <a:t>0.00147389</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0" u="none" strike="noStrike">
                          <a:solidFill>
                            <a:schemeClr val="tx1"/>
                          </a:solidFill>
                          <a:effectLst/>
                          <a:latin typeface="Lucida Sans" panose="020B0602030504020204" pitchFamily="34" charset="0"/>
                        </a:rPr>
                        <a:t>0.172173</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0" u="none" strike="noStrike">
                          <a:solidFill>
                            <a:schemeClr val="tx1"/>
                          </a:solidFill>
                          <a:effectLst/>
                          <a:latin typeface="Lucida Sans" panose="020B0602030504020204" pitchFamily="34" charset="0"/>
                        </a:rPr>
                        <a:t>0.0050155</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ctr" fontAlgn="ctr"/>
                      <a:r>
                        <a:rPr lang="es-CL" sz="800" b="1" i="1" u="none" strike="noStrike" smtClean="0">
                          <a:solidFill>
                            <a:schemeClr val="tx1"/>
                          </a:solidFill>
                          <a:effectLst/>
                          <a:latin typeface="Lucida Sans" panose="020B0602030504020204" pitchFamily="34" charset="0"/>
                        </a:rPr>
                        <a:t>…</a:t>
                      </a:r>
                      <a:endParaRPr lang="es-CL" sz="800" b="1" i="1" u="none" strike="noStrike" dirty="0">
                        <a:solidFill>
                          <a:schemeClr val="tx1"/>
                        </a:solidFill>
                        <a:effectLst/>
                        <a:latin typeface="Lucida Sans" panose="020B0602030504020204" pitchFamily="34" charset="0"/>
                      </a:endParaRP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0" u="none" strike="noStrike">
                          <a:solidFill>
                            <a:schemeClr val="tx1"/>
                          </a:solidFill>
                          <a:effectLst/>
                          <a:latin typeface="Lucida Sans" panose="020B0602030504020204" pitchFamily="34" charset="0"/>
                        </a:rPr>
                        <a:t>0.0032275</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r>
              <a:tr h="245109">
                <a:tc>
                  <a:txBody>
                    <a:bodyPr/>
                    <a:lstStyle/>
                    <a:p>
                      <a:pPr algn="r" fontAlgn="ctr"/>
                      <a:r>
                        <a:rPr lang="es-CL" sz="800" b="0" i="0" u="none" strike="noStrike">
                          <a:solidFill>
                            <a:schemeClr val="tx1"/>
                          </a:solidFill>
                          <a:effectLst/>
                          <a:latin typeface="Lucida Sans" panose="020B0602030504020204" pitchFamily="34" charset="0"/>
                        </a:rPr>
                        <a:t>21/08/2008 20:01:35</a:t>
                      </a:r>
                    </a:p>
                  </a:txBody>
                  <a:tcPr marL="6605" marR="6605" marT="6605" marB="0" anchor="ctr">
                    <a:lnL w="6350" cap="flat" cmpd="sng" algn="ctr">
                      <a:solidFill>
                        <a:srgbClr val="00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ctr" fontAlgn="ctr"/>
                      <a:r>
                        <a:rPr lang="es-CL" sz="800" b="1" i="1" u="none" strike="noStrike" smtClean="0">
                          <a:solidFill>
                            <a:schemeClr val="tx1"/>
                          </a:solidFill>
                          <a:effectLst/>
                          <a:latin typeface="Lucida Sans" panose="020B0602030504020204" pitchFamily="34" charset="0"/>
                        </a:rPr>
                        <a:t>…</a:t>
                      </a:r>
                      <a:endParaRPr lang="es-CL" sz="800" b="1" i="1" u="none" strike="noStrike" dirty="0">
                        <a:solidFill>
                          <a:schemeClr val="tx1"/>
                        </a:solidFill>
                        <a:effectLst/>
                        <a:latin typeface="Lucida Sans" panose="020B0602030504020204" pitchFamily="34" charset="0"/>
                      </a:endParaRP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0" u="none" strike="noStrike">
                          <a:solidFill>
                            <a:schemeClr val="tx1"/>
                          </a:solidFill>
                          <a:effectLst/>
                          <a:latin typeface="Lucida Sans" panose="020B0602030504020204" pitchFamily="34" charset="0"/>
                        </a:rPr>
                        <a:t>0.34</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0" u="none" strike="noStrike">
                          <a:solidFill>
                            <a:schemeClr val="tx1"/>
                          </a:solidFill>
                          <a:effectLst/>
                          <a:latin typeface="Lucida Sans" panose="020B0602030504020204" pitchFamily="34" charset="0"/>
                        </a:rPr>
                        <a:t>14.56</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0" u="none" strike="noStrike">
                          <a:solidFill>
                            <a:schemeClr val="tx1"/>
                          </a:solidFill>
                          <a:effectLst/>
                          <a:latin typeface="Lucida Sans" panose="020B0602030504020204" pitchFamily="34" charset="0"/>
                        </a:rPr>
                        <a:t>90.34</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0" u="none" strike="noStrike">
                          <a:solidFill>
                            <a:schemeClr val="tx1"/>
                          </a:solidFill>
                          <a:effectLst/>
                          <a:latin typeface="Lucida Sans" panose="020B0602030504020204" pitchFamily="34" charset="0"/>
                        </a:rPr>
                        <a:t>104.55</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r>
              <a:tr h="245109">
                <a:tc>
                  <a:txBody>
                    <a:bodyPr/>
                    <a:lstStyle/>
                    <a:p>
                      <a:pPr algn="r" fontAlgn="ctr"/>
                      <a:r>
                        <a:rPr lang="es-CL" sz="800" b="0" i="0" u="none" strike="noStrike" dirty="0">
                          <a:solidFill>
                            <a:schemeClr val="tx1"/>
                          </a:solidFill>
                          <a:effectLst/>
                          <a:latin typeface="Lucida Sans" panose="020B0602030504020204" pitchFamily="34" charset="0"/>
                        </a:rPr>
                        <a:t>21/08/2008 20:01:45</a:t>
                      </a:r>
                    </a:p>
                  </a:txBody>
                  <a:tcPr marL="6605" marR="6605" marT="6605"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0" u="none" strike="noStrike" dirty="0">
                          <a:solidFill>
                            <a:schemeClr val="tx1"/>
                          </a:solidFill>
                          <a:effectLst/>
                          <a:latin typeface="Lucida Sans" panose="020B0602030504020204" pitchFamily="34" charset="0"/>
                        </a:rPr>
                        <a:t>0.001821</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0.00147389</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0.172173</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0.0050155</a:t>
                      </a:r>
                    </a:p>
                  </a:txBody>
                  <a:tcPr marL="6605" marR="6605" marT="6605" marB="0" anchor="ctr">
                    <a:lnL w="12700" cap="flat" cmpd="sng" algn="ctr">
                      <a:solidFill>
                        <a:srgbClr val="CFD4D8"/>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ctr"/>
                      <a:r>
                        <a:rPr lang="es-CL" sz="800" b="1" i="1" u="none" strike="noStrike" dirty="0" smtClean="0">
                          <a:solidFill>
                            <a:schemeClr val="tx1"/>
                          </a:solidFill>
                          <a:effectLst/>
                          <a:latin typeface="Lucida Sans" panose="020B0602030504020204" pitchFamily="34" charset="0"/>
                        </a:rPr>
                        <a:t>…</a:t>
                      </a:r>
                      <a:endParaRPr lang="es-CL" sz="800" b="1" i="1" u="none" strike="noStrike" dirty="0">
                        <a:solidFill>
                          <a:schemeClr val="tx1"/>
                        </a:solidFill>
                        <a:effectLst/>
                        <a:latin typeface="Lucida Sans" panose="020B0602030504020204" pitchFamily="34" charset="0"/>
                      </a:endParaRPr>
                    </a:p>
                  </a:txBody>
                  <a:tcPr marL="6605" marR="6605" marT="6605" marB="0" anchor="ctr">
                    <a:lnL w="38100" cap="flat" cmpd="sng" algn="ctr">
                      <a:no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0.0032275</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r>
              <a:tr h="245109">
                <a:tc>
                  <a:txBody>
                    <a:bodyPr/>
                    <a:lstStyle/>
                    <a:p>
                      <a:pPr algn="r" fontAlgn="ctr"/>
                      <a:r>
                        <a:rPr lang="es-CL" sz="800" b="0" i="0" u="none" strike="noStrike">
                          <a:solidFill>
                            <a:schemeClr val="tx1"/>
                          </a:solidFill>
                          <a:effectLst/>
                          <a:latin typeface="Lucida Sans" panose="020B0602030504020204" pitchFamily="34" charset="0"/>
                        </a:rPr>
                        <a:t>21/08/2008 20:02:17</a:t>
                      </a:r>
                    </a:p>
                  </a:txBody>
                  <a:tcPr marL="6605" marR="6605" marT="6605"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0" u="none" strike="noStrike">
                          <a:solidFill>
                            <a:schemeClr val="tx1"/>
                          </a:solidFill>
                          <a:effectLst/>
                          <a:latin typeface="Lucida Sans" panose="020B0602030504020204" pitchFamily="34" charset="0"/>
                        </a:rPr>
                        <a:t>0.001821</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a:solidFill>
                            <a:schemeClr val="tx1"/>
                          </a:solidFill>
                          <a:effectLst/>
                          <a:latin typeface="Lucida Sans" panose="020B0602030504020204" pitchFamily="34" charset="0"/>
                        </a:rPr>
                        <a:t>0.00176867</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a:solidFill>
                            <a:schemeClr val="tx1"/>
                          </a:solidFill>
                          <a:effectLst/>
                          <a:latin typeface="Lucida Sans" panose="020B0602030504020204" pitchFamily="34" charset="0"/>
                        </a:rPr>
                        <a:t>0.17744</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0.0050155</a:t>
                      </a:r>
                    </a:p>
                  </a:txBody>
                  <a:tcPr marL="6605" marR="6605" marT="6605" marB="0" anchor="ctr">
                    <a:lnL w="12700" cap="flat" cmpd="sng" algn="ctr">
                      <a:solidFill>
                        <a:srgbClr val="CFD4D8"/>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ctr" fontAlgn="ctr"/>
                      <a:r>
                        <a:rPr lang="es-CL" sz="800" b="1" i="1" u="none" strike="noStrike" dirty="0" smtClean="0">
                          <a:solidFill>
                            <a:schemeClr val="tx1"/>
                          </a:solidFill>
                          <a:effectLst/>
                          <a:latin typeface="Lucida Sans" panose="020B0602030504020204" pitchFamily="34" charset="0"/>
                        </a:rPr>
                        <a:t>…</a:t>
                      </a:r>
                      <a:endParaRPr lang="es-CL" sz="800" b="1" i="1" u="none" strike="noStrike" dirty="0">
                        <a:solidFill>
                          <a:schemeClr val="tx1"/>
                        </a:solidFill>
                        <a:effectLst/>
                        <a:latin typeface="Lucida Sans" panose="020B0602030504020204" pitchFamily="34" charset="0"/>
                      </a:endParaRPr>
                    </a:p>
                  </a:txBody>
                  <a:tcPr marL="6605" marR="6605" marT="6605" marB="0" anchor="ctr">
                    <a:lnL w="38100" cap="flat" cmpd="sng" algn="ctr">
                      <a:no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0" u="none" strike="noStrike" dirty="0">
                          <a:solidFill>
                            <a:schemeClr val="tx1"/>
                          </a:solidFill>
                          <a:effectLst/>
                          <a:latin typeface="Lucida Sans" panose="020B0602030504020204" pitchFamily="34" charset="0"/>
                        </a:rPr>
                        <a:t>0.002582</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r>
              <a:tr h="245109">
                <a:tc>
                  <a:txBody>
                    <a:bodyPr/>
                    <a:lstStyle/>
                    <a:p>
                      <a:pPr algn="r" fontAlgn="ctr"/>
                      <a:r>
                        <a:rPr lang="es-CL" sz="800" b="0" i="0" u="none" strike="noStrike">
                          <a:solidFill>
                            <a:schemeClr val="tx1"/>
                          </a:solidFill>
                          <a:effectLst/>
                          <a:latin typeface="Lucida Sans" panose="020B0602030504020204" pitchFamily="34" charset="0"/>
                        </a:rPr>
                        <a:t>21/08/2008 20:02:35</a:t>
                      </a:r>
                    </a:p>
                  </a:txBody>
                  <a:tcPr marL="6605" marR="6605" marT="6605" marB="0" anchor="ctr">
                    <a:lnL w="6350" cap="flat" cmpd="sng" algn="ctr">
                      <a:solidFill>
                        <a:srgbClr val="00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ctr" fontAlgn="ctr"/>
                      <a:r>
                        <a:rPr lang="es-CL" sz="800" b="1" i="1" u="none" strike="noStrike" smtClean="0">
                          <a:solidFill>
                            <a:schemeClr val="tx1"/>
                          </a:solidFill>
                          <a:effectLst/>
                          <a:latin typeface="Lucida Sans" panose="020B0602030504020204" pitchFamily="34" charset="0"/>
                        </a:rPr>
                        <a:t>…</a:t>
                      </a:r>
                      <a:endParaRPr lang="es-CL" sz="800" b="1" i="1" u="none" strike="noStrike" dirty="0">
                        <a:solidFill>
                          <a:schemeClr val="tx1"/>
                        </a:solidFill>
                        <a:effectLst/>
                        <a:latin typeface="Lucida Sans" panose="020B0602030504020204" pitchFamily="34" charset="0"/>
                      </a:endParaRP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0" u="none" strike="noStrike">
                          <a:solidFill>
                            <a:schemeClr val="tx1"/>
                          </a:solidFill>
                          <a:effectLst/>
                          <a:latin typeface="Lucida Sans" panose="020B0602030504020204" pitchFamily="34" charset="0"/>
                        </a:rPr>
                        <a:t>0.34</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0" u="none" strike="noStrike">
                          <a:solidFill>
                            <a:schemeClr val="tx1"/>
                          </a:solidFill>
                          <a:effectLst/>
                          <a:latin typeface="Lucida Sans" panose="020B0602030504020204" pitchFamily="34" charset="0"/>
                        </a:rPr>
                        <a:t>14.56</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0" u="none" strike="noStrike">
                          <a:solidFill>
                            <a:schemeClr val="tx1"/>
                          </a:solidFill>
                          <a:effectLst/>
                          <a:latin typeface="Lucida Sans" panose="020B0602030504020204" pitchFamily="34" charset="0"/>
                        </a:rPr>
                        <a:t>90.34</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0" u="none" strike="noStrike">
                          <a:solidFill>
                            <a:schemeClr val="tx1"/>
                          </a:solidFill>
                          <a:effectLst/>
                          <a:latin typeface="Lucida Sans" panose="020B0602030504020204" pitchFamily="34" charset="0"/>
                        </a:rPr>
                        <a:t>104.55</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r" fontAlgn="ctr"/>
                      <a:r>
                        <a:rPr lang="es-CL" sz="800" b="0" i="1" u="none" strike="noStrike" dirty="0">
                          <a:solidFill>
                            <a:schemeClr val="tx1"/>
                          </a:solidFill>
                          <a:effectLst/>
                          <a:latin typeface="Lucida Sans" panose="020B0602030504020204" pitchFamily="34" charset="0"/>
                        </a:rPr>
                        <a:t>NA</a:t>
                      </a:r>
                    </a:p>
                  </a:txBody>
                  <a:tcPr marL="6605" marR="6605" marT="6605"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r>
            </a:tbl>
          </a:graphicData>
        </a:graphic>
      </p:graphicFrame>
      <p:sp>
        <p:nvSpPr>
          <p:cNvPr id="6" name="Rectangle 5"/>
          <p:cNvSpPr/>
          <p:nvPr/>
        </p:nvSpPr>
        <p:spPr>
          <a:xfrm>
            <a:off x="838200" y="4688758"/>
            <a:ext cx="10305232" cy="2031325"/>
          </a:xfrm>
          <a:prstGeom prst="rect">
            <a:avLst/>
          </a:prstGeom>
          <a:noFill/>
          <a:ln w="19050">
            <a:solidFill>
              <a:schemeClr val="bg1">
                <a:lumMod val="85000"/>
              </a:schemeClr>
            </a:solidFill>
          </a:ln>
        </p:spPr>
        <p:txBody>
          <a:bodyPr wrap="square">
            <a:spAutoFit/>
          </a:bodyPr>
          <a:lstStyle/>
          <a:p>
            <a:r>
              <a:rPr lang="en-US" dirty="0">
                <a:solidFill>
                  <a:srgbClr val="000000"/>
                </a:solidFill>
                <a:highlight>
                  <a:srgbClr val="FFFFFF"/>
                </a:highlight>
              </a:rPr>
              <a:t>power1DTHourMean</a:t>
            </a:r>
            <a:r>
              <a:rPr lang="en-US" b="1" dirty="0">
                <a:solidFill>
                  <a:srgbClr val="000080"/>
                </a:solidFill>
                <a:highlight>
                  <a:srgbClr val="FFFFFF"/>
                </a:highlight>
              </a:rPr>
              <a:t>&lt;-</a:t>
            </a:r>
            <a:r>
              <a:rPr lang="en-US" dirty="0">
                <a:solidFill>
                  <a:srgbClr val="8000FF"/>
                </a:solidFill>
                <a:highlight>
                  <a:srgbClr val="FFFFFF"/>
                </a:highlight>
              </a:rPr>
              <a:t>merge</a:t>
            </a:r>
            <a:r>
              <a:rPr lang="en-US" b="1" dirty="0">
                <a:solidFill>
                  <a:srgbClr val="000080"/>
                </a:solidFill>
                <a:highlight>
                  <a:srgbClr val="FFFFFF"/>
                </a:highlight>
              </a:rPr>
              <a:t>(</a:t>
            </a:r>
            <a:r>
              <a:rPr lang="en-US" dirty="0">
                <a:solidFill>
                  <a:srgbClr val="000000"/>
                </a:solidFill>
                <a:highlight>
                  <a:srgbClr val="FFFFFF"/>
                </a:highlight>
              </a:rPr>
              <a:t>x</a:t>
            </a:r>
            <a:r>
              <a:rPr lang="en-US" b="1" dirty="0">
                <a:solidFill>
                  <a:srgbClr val="000080"/>
                </a:solidFill>
                <a:highlight>
                  <a:srgbClr val="FFFFFF"/>
                </a:highlight>
              </a:rPr>
              <a:t>=</a:t>
            </a:r>
            <a:r>
              <a:rPr lang="en-US" dirty="0">
                <a:solidFill>
                  <a:srgbClr val="000000"/>
                </a:solidFill>
                <a:highlight>
                  <a:srgbClr val="FFFFFF"/>
                </a:highlight>
              </a:rPr>
              <a:t>power1DTHourMean, y</a:t>
            </a:r>
            <a:r>
              <a:rPr lang="en-US" b="1" dirty="0">
                <a:solidFill>
                  <a:srgbClr val="000080"/>
                </a:solidFill>
                <a:highlight>
                  <a:srgbClr val="FFFFFF"/>
                </a:highlight>
              </a:rPr>
              <a:t>=</a:t>
            </a:r>
            <a:r>
              <a:rPr lang="en-US" dirty="0">
                <a:solidFill>
                  <a:srgbClr val="000000"/>
                </a:solidFill>
                <a:highlight>
                  <a:srgbClr val="FFFFFF"/>
                </a:highlight>
              </a:rPr>
              <a:t>saaf1DTHourMean, </a:t>
            </a:r>
            <a:r>
              <a:rPr lang="en-US" dirty="0">
                <a:solidFill>
                  <a:srgbClr val="8000FF"/>
                </a:solidFill>
                <a:highlight>
                  <a:srgbClr val="FFFFFF"/>
                </a:highlight>
              </a:rPr>
              <a:t>by</a:t>
            </a:r>
            <a:r>
              <a:rPr lang="en-US" b="1" dirty="0">
                <a:solidFill>
                  <a:srgbClr val="000080"/>
                </a:solidFill>
                <a:highlight>
                  <a:srgbClr val="FFFFFF"/>
                </a:highlight>
              </a:rPr>
              <a:t>=</a:t>
            </a:r>
            <a:r>
              <a:rPr lang="en-US" dirty="0">
                <a:solidFill>
                  <a:srgbClr val="808080"/>
                </a:solidFill>
                <a:highlight>
                  <a:srgbClr val="FFFFFF"/>
                </a:highlight>
              </a:rPr>
              <a:t>"</a:t>
            </a:r>
            <a:r>
              <a:rPr lang="en-US" dirty="0" err="1">
                <a:solidFill>
                  <a:srgbClr val="808080"/>
                </a:solidFill>
                <a:highlight>
                  <a:srgbClr val="FFFFFF"/>
                </a:highlight>
              </a:rPr>
              <a:t>ut_ms</a:t>
            </a:r>
            <a:r>
              <a:rPr lang="en-US" dirty="0">
                <a:solidFill>
                  <a:srgbClr val="808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all.x</a:t>
            </a:r>
            <a:r>
              <a:rPr lang="en-US" b="1" dirty="0">
                <a:solidFill>
                  <a:srgbClr val="000080"/>
                </a:solidFill>
                <a:highlight>
                  <a:srgbClr val="FFFFFF"/>
                </a:highlight>
              </a:rPr>
              <a:t>=</a:t>
            </a:r>
            <a:r>
              <a:rPr lang="en-US" b="1" dirty="0">
                <a:solidFill>
                  <a:srgbClr val="0000FF"/>
                </a:solidFill>
                <a:highlight>
                  <a:srgbClr val="FFFFFF"/>
                </a:highlight>
              </a:rPr>
              <a:t>TRUE</a:t>
            </a:r>
            <a:r>
              <a:rPr lang="en-US" b="1" dirty="0">
                <a:solidFill>
                  <a:srgbClr val="000080"/>
                </a:solidFill>
                <a:highlight>
                  <a:srgbClr val="FFFFFF"/>
                </a:highlight>
              </a:rPr>
              <a:t>)</a:t>
            </a:r>
            <a:endParaRPr lang="en-US" dirty="0">
              <a:solidFill>
                <a:srgbClr val="000000"/>
              </a:solidFill>
              <a:highlight>
                <a:srgbClr val="FFFFFF"/>
              </a:highlight>
            </a:endParaRPr>
          </a:p>
          <a:p>
            <a:endParaRPr lang="en-US" b="1" dirty="0">
              <a:solidFill>
                <a:srgbClr val="000080"/>
              </a:solidFill>
              <a:highlight>
                <a:srgbClr val="FFFFFF"/>
              </a:highlight>
            </a:endParaRPr>
          </a:p>
          <a:p>
            <a:r>
              <a:rPr lang="es-CL" dirty="0">
                <a:solidFill>
                  <a:srgbClr val="000000"/>
                </a:solidFill>
                <a:highlight>
                  <a:srgbClr val="FFFFFF"/>
                </a:highlight>
              </a:rPr>
              <a:t>power1DTHourMeanMS </a:t>
            </a:r>
            <a:r>
              <a:rPr lang="es-CL" b="1" dirty="0">
                <a:solidFill>
                  <a:srgbClr val="000080"/>
                </a:solidFill>
                <a:highlight>
                  <a:srgbClr val="FFFFFF"/>
                </a:highlight>
              </a:rPr>
              <a:t>&lt;-</a:t>
            </a:r>
            <a:r>
              <a:rPr lang="es-CL" dirty="0">
                <a:solidFill>
                  <a:srgbClr val="000000"/>
                </a:solidFill>
                <a:highlight>
                  <a:srgbClr val="FFFFFF"/>
                </a:highlight>
              </a:rPr>
              <a:t> power1DTHourMean</a:t>
            </a:r>
            <a:r>
              <a:rPr lang="es-CL" b="1" dirty="0">
                <a:solidFill>
                  <a:srgbClr val="000080"/>
                </a:solidFill>
                <a:highlight>
                  <a:srgbClr val="FFFFFF"/>
                </a:highlight>
              </a:rPr>
              <a:t>$</a:t>
            </a:r>
            <a:r>
              <a:rPr lang="es-CL" dirty="0">
                <a:solidFill>
                  <a:srgbClr val="000000"/>
                </a:solidFill>
                <a:highlight>
                  <a:srgbClr val="FFFFFF"/>
                </a:highlight>
              </a:rPr>
              <a:t>ut_ms</a:t>
            </a:r>
          </a:p>
          <a:p>
            <a:r>
              <a:rPr lang="es-CL" b="1" dirty="0" err="1">
                <a:solidFill>
                  <a:srgbClr val="0000FF"/>
                </a:solidFill>
                <a:highlight>
                  <a:srgbClr val="FFFFFF"/>
                </a:highlight>
              </a:rPr>
              <a:t>for</a:t>
            </a:r>
            <a:r>
              <a:rPr lang="es-CL" dirty="0">
                <a:solidFill>
                  <a:srgbClr val="000000"/>
                </a:solidFill>
                <a:highlight>
                  <a:srgbClr val="FFFFFF"/>
                </a:highlight>
              </a:rPr>
              <a:t> </a:t>
            </a:r>
            <a:r>
              <a:rPr lang="es-CL" b="1" dirty="0">
                <a:solidFill>
                  <a:srgbClr val="000080"/>
                </a:solidFill>
                <a:highlight>
                  <a:srgbClr val="FFFFFF"/>
                </a:highlight>
              </a:rPr>
              <a:t>(</a:t>
            </a:r>
            <a:r>
              <a:rPr lang="es-CL" dirty="0">
                <a:solidFill>
                  <a:srgbClr val="000000"/>
                </a:solidFill>
                <a:highlight>
                  <a:srgbClr val="FFFFFF"/>
                </a:highlight>
              </a:rPr>
              <a:t>i </a:t>
            </a:r>
            <a:r>
              <a:rPr lang="es-CL" b="1" dirty="0">
                <a:solidFill>
                  <a:srgbClr val="0000FF"/>
                </a:solidFill>
                <a:highlight>
                  <a:srgbClr val="FFFFFF"/>
                </a:highlight>
              </a:rPr>
              <a:t>in</a:t>
            </a:r>
            <a:r>
              <a:rPr lang="es-CL" dirty="0">
                <a:solidFill>
                  <a:srgbClr val="000000"/>
                </a:solidFill>
                <a:highlight>
                  <a:srgbClr val="FFFFFF"/>
                </a:highlight>
              </a:rPr>
              <a:t> </a:t>
            </a:r>
            <a:r>
              <a:rPr lang="es-CL" dirty="0">
                <a:solidFill>
                  <a:srgbClr val="FF8000"/>
                </a:solidFill>
                <a:highlight>
                  <a:srgbClr val="FFFFFF"/>
                </a:highlight>
              </a:rPr>
              <a:t>1</a:t>
            </a:r>
            <a:r>
              <a:rPr lang="es-CL" b="1" dirty="0">
                <a:solidFill>
                  <a:srgbClr val="000080"/>
                </a:solidFill>
                <a:highlight>
                  <a:srgbClr val="FFFFFF"/>
                </a:highlight>
              </a:rPr>
              <a:t>:</a:t>
            </a:r>
            <a:r>
              <a:rPr lang="es-CL" dirty="0">
                <a:solidFill>
                  <a:srgbClr val="8000FF"/>
                </a:solidFill>
                <a:highlight>
                  <a:srgbClr val="FFFFFF"/>
                </a:highlight>
              </a:rPr>
              <a:t>nrow</a:t>
            </a:r>
            <a:r>
              <a:rPr lang="es-CL" b="1" dirty="0">
                <a:solidFill>
                  <a:srgbClr val="000080"/>
                </a:solidFill>
                <a:highlight>
                  <a:srgbClr val="FFFFFF"/>
                </a:highlight>
              </a:rPr>
              <a:t>(</a:t>
            </a:r>
            <a:r>
              <a:rPr lang="es-CL" dirty="0">
                <a:solidFill>
                  <a:srgbClr val="000000"/>
                </a:solidFill>
                <a:highlight>
                  <a:srgbClr val="FFFFFF"/>
                </a:highlight>
              </a:rPr>
              <a:t>saaf1DTHourMean</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saaf1DTHourMean</a:t>
            </a:r>
            <a:r>
              <a:rPr lang="es-CL" b="1" dirty="0">
                <a:solidFill>
                  <a:srgbClr val="000080"/>
                </a:solidFill>
                <a:highlight>
                  <a:srgbClr val="FFFFFF"/>
                </a:highlight>
              </a:rPr>
              <a:t>$</a:t>
            </a:r>
            <a:r>
              <a:rPr lang="es-CL" dirty="0">
                <a:solidFill>
                  <a:srgbClr val="000000"/>
                </a:solidFill>
                <a:highlight>
                  <a:srgbClr val="FFFFFF"/>
                </a:highlight>
              </a:rPr>
              <a:t>ut_ms</a:t>
            </a:r>
            <a:r>
              <a:rPr lang="es-CL" b="1" dirty="0">
                <a:solidFill>
                  <a:srgbClr val="000080"/>
                </a:solidFill>
                <a:highlight>
                  <a:srgbClr val="FFFFFF"/>
                </a:highlight>
              </a:rPr>
              <a:t>[</a:t>
            </a:r>
            <a:r>
              <a:rPr lang="es-CL" dirty="0">
                <a:solidFill>
                  <a:srgbClr val="000000"/>
                </a:solidFill>
                <a:highlight>
                  <a:srgbClr val="FFFFFF"/>
                </a:highlight>
              </a:rPr>
              <a:t>i</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power1DTHourMeanMS</a:t>
            </a:r>
            <a:r>
              <a:rPr lang="es-CL" b="1" dirty="0">
                <a:solidFill>
                  <a:srgbClr val="000080"/>
                </a:solidFill>
                <a:highlight>
                  <a:srgbClr val="FFFFFF"/>
                </a:highlight>
              </a:rPr>
              <a:t>[</a:t>
            </a:r>
            <a:r>
              <a:rPr lang="es-CL" dirty="0" err="1">
                <a:solidFill>
                  <a:srgbClr val="000000"/>
                </a:solidFill>
                <a:highlight>
                  <a:srgbClr val="FFFFFF"/>
                </a:highlight>
              </a:rPr>
              <a:t>findInterval</a:t>
            </a:r>
            <a:r>
              <a:rPr lang="es-CL" b="1" dirty="0">
                <a:solidFill>
                  <a:srgbClr val="000080"/>
                </a:solidFill>
                <a:highlight>
                  <a:srgbClr val="FFFFFF"/>
                </a:highlight>
              </a:rPr>
              <a:t>(</a:t>
            </a:r>
            <a:r>
              <a:rPr lang="es-CL" dirty="0">
                <a:solidFill>
                  <a:srgbClr val="000000"/>
                </a:solidFill>
                <a:highlight>
                  <a:srgbClr val="FFFFFF"/>
                </a:highlight>
              </a:rPr>
              <a:t>saaf1DTHourMean</a:t>
            </a:r>
            <a:r>
              <a:rPr lang="es-CL" b="1" dirty="0">
                <a:solidFill>
                  <a:srgbClr val="000080"/>
                </a:solidFill>
                <a:highlight>
                  <a:srgbClr val="FFFFFF"/>
                </a:highlight>
              </a:rPr>
              <a:t>$</a:t>
            </a:r>
            <a:r>
              <a:rPr lang="es-CL" dirty="0">
                <a:solidFill>
                  <a:srgbClr val="000000"/>
                </a:solidFill>
                <a:highlight>
                  <a:srgbClr val="FFFFFF"/>
                </a:highlight>
              </a:rPr>
              <a:t>ut_ms</a:t>
            </a:r>
            <a:r>
              <a:rPr lang="es-CL" b="1" dirty="0">
                <a:solidFill>
                  <a:srgbClr val="000080"/>
                </a:solidFill>
                <a:highlight>
                  <a:srgbClr val="FFFFFF"/>
                </a:highlight>
              </a:rPr>
              <a:t>[</a:t>
            </a:r>
            <a:r>
              <a:rPr lang="es-CL" dirty="0">
                <a:solidFill>
                  <a:srgbClr val="000000"/>
                </a:solidFill>
                <a:highlight>
                  <a:srgbClr val="FFFFFF"/>
                </a:highlight>
              </a:rPr>
              <a:t>i</a:t>
            </a:r>
            <a:r>
              <a:rPr lang="es-CL" b="1" dirty="0">
                <a:solidFill>
                  <a:srgbClr val="000080"/>
                </a:solidFill>
                <a:highlight>
                  <a:srgbClr val="FFFFFF"/>
                </a:highlight>
              </a:rPr>
              <a:t>]</a:t>
            </a:r>
            <a:r>
              <a:rPr lang="es-CL" dirty="0">
                <a:solidFill>
                  <a:srgbClr val="000000"/>
                </a:solidFill>
                <a:highlight>
                  <a:srgbClr val="FFFFFF"/>
                </a:highlight>
              </a:rPr>
              <a:t>,power1DTHourMeanMS</a:t>
            </a:r>
            <a:r>
              <a:rPr lang="es-CL" b="1" dirty="0">
                <a:solidFill>
                  <a:srgbClr val="000080"/>
                </a:solidFill>
                <a:highlight>
                  <a:srgbClr val="FFFFFF"/>
                </a:highlight>
              </a:rPr>
              <a:t>)]</a:t>
            </a:r>
            <a:endParaRPr lang="es-CL" dirty="0">
              <a:solidFill>
                <a:srgbClr val="000000"/>
              </a:solidFill>
              <a:highlight>
                <a:srgbClr val="FFFFFF"/>
              </a:highlight>
            </a:endParaRPr>
          </a:p>
          <a:p>
            <a:r>
              <a:rPr lang="es-CL" b="1" dirty="0" smtClean="0">
                <a:solidFill>
                  <a:srgbClr val="000080"/>
                </a:solidFill>
                <a:highlight>
                  <a:srgbClr val="FFFFFF"/>
                </a:highlight>
              </a:rPr>
              <a:t>}</a:t>
            </a:r>
            <a:endParaRPr lang="en-US" dirty="0">
              <a:solidFill>
                <a:srgbClr val="000000"/>
              </a:solidFill>
              <a:highlight>
                <a:srgbClr val="FFFFFF"/>
              </a:highlight>
            </a:endParaRPr>
          </a:p>
        </p:txBody>
      </p:sp>
      <p:sp>
        <p:nvSpPr>
          <p:cNvPr id="7" name="Right Arrow 6"/>
          <p:cNvSpPr/>
          <p:nvPr/>
        </p:nvSpPr>
        <p:spPr>
          <a:xfrm>
            <a:off x="221432" y="2009674"/>
            <a:ext cx="469900" cy="32861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ight Arrow 7"/>
          <p:cNvSpPr/>
          <p:nvPr/>
        </p:nvSpPr>
        <p:spPr>
          <a:xfrm>
            <a:off x="221432" y="2631974"/>
            <a:ext cx="469900" cy="32861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ight Arrow 8"/>
          <p:cNvSpPr/>
          <p:nvPr/>
        </p:nvSpPr>
        <p:spPr>
          <a:xfrm>
            <a:off x="221432" y="3851174"/>
            <a:ext cx="469900" cy="32861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402716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smtClean="0"/>
              <a:t>Pre-procesamiento</a:t>
            </a:r>
            <a:br>
              <a:rPr lang="es-CL" dirty="0" smtClean="0"/>
            </a:br>
            <a:r>
              <a:rPr lang="es-CL" dirty="0" smtClean="0"/>
              <a:t>Agrupamiento por hora</a:t>
            </a:r>
            <a:endParaRPr lang="es-CL" dirty="0"/>
          </a:p>
        </p:txBody>
      </p:sp>
      <p:sp>
        <p:nvSpPr>
          <p:cNvPr id="8" name="Rectangle 7"/>
          <p:cNvSpPr/>
          <p:nvPr/>
        </p:nvSpPr>
        <p:spPr>
          <a:xfrm>
            <a:off x="648078" y="5756072"/>
            <a:ext cx="10391332" cy="646331"/>
          </a:xfrm>
          <a:prstGeom prst="rect">
            <a:avLst/>
          </a:prstGeom>
          <a:noFill/>
          <a:ln w="19050">
            <a:solidFill>
              <a:schemeClr val="bg1">
                <a:lumMod val="85000"/>
              </a:schemeClr>
            </a:solidFill>
          </a:ln>
        </p:spPr>
        <p:txBody>
          <a:bodyPr wrap="square">
            <a:spAutoFit/>
          </a:bodyPr>
          <a:lstStyle/>
          <a:p>
            <a:r>
              <a:rPr lang="es-CL" dirty="0">
                <a:solidFill>
                  <a:srgbClr val="000000"/>
                </a:solidFill>
                <a:highlight>
                  <a:srgbClr val="FFFFFF"/>
                </a:highlight>
              </a:rPr>
              <a:t>power1DT</a:t>
            </a:r>
            <a:r>
              <a:rPr lang="es-CL" b="1" dirty="0">
                <a:solidFill>
                  <a:srgbClr val="000080"/>
                </a:solidFill>
                <a:highlight>
                  <a:srgbClr val="FFFFFF"/>
                </a:highlight>
              </a:rPr>
              <a:t>$</a:t>
            </a:r>
            <a:r>
              <a:rPr lang="es-CL" dirty="0">
                <a:solidFill>
                  <a:srgbClr val="000000"/>
                </a:solidFill>
                <a:highlight>
                  <a:srgbClr val="FFFFFF"/>
                </a:highlight>
              </a:rPr>
              <a:t>ut_ms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8000FF"/>
                </a:solidFill>
                <a:highlight>
                  <a:srgbClr val="FFFFFF"/>
                </a:highlight>
              </a:rPr>
              <a:t>cut</a:t>
            </a:r>
            <a:r>
              <a:rPr lang="es-CL" b="1" dirty="0">
                <a:solidFill>
                  <a:srgbClr val="000080"/>
                </a:solidFill>
                <a:highlight>
                  <a:srgbClr val="FFFFFF"/>
                </a:highlight>
              </a:rPr>
              <a:t>(</a:t>
            </a:r>
            <a:r>
              <a:rPr lang="es-CL" dirty="0">
                <a:solidFill>
                  <a:srgbClr val="000000"/>
                </a:solidFill>
                <a:highlight>
                  <a:srgbClr val="FFFFFF"/>
                </a:highlight>
              </a:rPr>
              <a:t>power1DT</a:t>
            </a:r>
            <a:r>
              <a:rPr lang="es-CL" b="1" dirty="0">
                <a:solidFill>
                  <a:srgbClr val="000080"/>
                </a:solidFill>
                <a:highlight>
                  <a:srgbClr val="FFFFFF"/>
                </a:highlight>
              </a:rPr>
              <a:t>$</a:t>
            </a:r>
            <a:r>
              <a:rPr lang="es-CL" dirty="0">
                <a:solidFill>
                  <a:srgbClr val="000000"/>
                </a:solidFill>
                <a:highlight>
                  <a:srgbClr val="FFFFFF"/>
                </a:highlight>
              </a:rPr>
              <a:t>ut_ms, </a:t>
            </a:r>
            <a:r>
              <a:rPr lang="es-CL" dirty="0" err="1">
                <a:solidFill>
                  <a:srgbClr val="000000"/>
                </a:solidFill>
                <a:highlight>
                  <a:srgbClr val="FFFFFF"/>
                </a:highlight>
              </a:rPr>
              <a:t>breaks</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hour</a:t>
            </a:r>
            <a:r>
              <a:rPr lang="es-CL" dirty="0">
                <a:solidFill>
                  <a:srgbClr val="808080"/>
                </a:solidFill>
                <a:highlight>
                  <a:srgbClr val="FFFFFF"/>
                </a:highlight>
              </a:rPr>
              <a:t>"</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power1DTHourMean </a:t>
            </a:r>
            <a:r>
              <a:rPr lang="es-CL" b="1" dirty="0">
                <a:solidFill>
                  <a:srgbClr val="000080"/>
                </a:solidFill>
                <a:highlight>
                  <a:srgbClr val="FFFFFF"/>
                </a:highlight>
              </a:rPr>
              <a:t>&lt;-</a:t>
            </a:r>
            <a:r>
              <a:rPr lang="es-CL" dirty="0">
                <a:solidFill>
                  <a:srgbClr val="000000"/>
                </a:solidFill>
                <a:highlight>
                  <a:srgbClr val="FFFFFF"/>
                </a:highlight>
              </a:rPr>
              <a:t> power1DT </a:t>
            </a:r>
            <a:r>
              <a:rPr lang="es-CL" dirty="0">
                <a:solidFill>
                  <a:srgbClr val="804000"/>
                </a:solidFill>
                <a:highlight>
                  <a:srgbClr val="FFFFFF"/>
                </a:highlight>
              </a:rPr>
              <a:t>%&gt;%</a:t>
            </a:r>
            <a:r>
              <a:rPr lang="es-CL" dirty="0">
                <a:solidFill>
                  <a:srgbClr val="000000"/>
                </a:solidFill>
                <a:highlight>
                  <a:srgbClr val="FFFFFF"/>
                </a:highlight>
              </a:rPr>
              <a:t> </a:t>
            </a:r>
            <a:r>
              <a:rPr lang="es-CL" dirty="0" err="1">
                <a:solidFill>
                  <a:srgbClr val="000000"/>
                </a:solidFill>
                <a:highlight>
                  <a:srgbClr val="FFFFFF"/>
                </a:highlight>
              </a:rPr>
              <a:t>group_by</a:t>
            </a:r>
            <a:r>
              <a:rPr lang="es-CL" b="1" dirty="0">
                <a:solidFill>
                  <a:srgbClr val="000080"/>
                </a:solidFill>
                <a:highlight>
                  <a:srgbClr val="FFFFFF"/>
                </a:highlight>
              </a:rPr>
              <a:t>(</a:t>
            </a:r>
            <a:r>
              <a:rPr lang="es-CL" dirty="0" err="1">
                <a:solidFill>
                  <a:srgbClr val="000000"/>
                </a:solidFill>
                <a:highlight>
                  <a:srgbClr val="FFFFFF"/>
                </a:highlight>
              </a:rPr>
              <a:t>ut_ms</a:t>
            </a:r>
            <a:r>
              <a:rPr lang="es-CL" b="1" dirty="0">
                <a:solidFill>
                  <a:srgbClr val="000080"/>
                </a:solidFill>
                <a:highlight>
                  <a:srgbClr val="FFFFFF"/>
                </a:highlight>
              </a:rPr>
              <a:t>)</a:t>
            </a:r>
            <a:r>
              <a:rPr lang="es-CL" dirty="0">
                <a:solidFill>
                  <a:srgbClr val="000000"/>
                </a:solidFill>
                <a:highlight>
                  <a:srgbClr val="FFFFFF"/>
                </a:highlight>
              </a:rPr>
              <a:t> </a:t>
            </a:r>
            <a:r>
              <a:rPr lang="es-CL" dirty="0">
                <a:solidFill>
                  <a:srgbClr val="804000"/>
                </a:solidFill>
                <a:highlight>
                  <a:srgbClr val="FFFFFF"/>
                </a:highlight>
              </a:rPr>
              <a:t>%&gt;%</a:t>
            </a:r>
            <a:r>
              <a:rPr lang="es-CL" dirty="0">
                <a:solidFill>
                  <a:srgbClr val="000000"/>
                </a:solidFill>
                <a:highlight>
                  <a:srgbClr val="FFFFFF"/>
                </a:highlight>
              </a:rPr>
              <a:t> </a:t>
            </a:r>
            <a:r>
              <a:rPr lang="es-CL" dirty="0" err="1">
                <a:solidFill>
                  <a:srgbClr val="000000"/>
                </a:solidFill>
                <a:highlight>
                  <a:srgbClr val="FFFFFF"/>
                </a:highlight>
              </a:rPr>
              <a:t>summarise_each</a:t>
            </a:r>
            <a:r>
              <a:rPr lang="es-CL" b="1" dirty="0">
                <a:solidFill>
                  <a:srgbClr val="000080"/>
                </a:solidFill>
                <a:highlight>
                  <a:srgbClr val="FFFFFF"/>
                </a:highlight>
              </a:rPr>
              <a:t>(</a:t>
            </a:r>
            <a:r>
              <a:rPr lang="es-CL" dirty="0" err="1">
                <a:solidFill>
                  <a:srgbClr val="000000"/>
                </a:solidFill>
                <a:highlight>
                  <a:srgbClr val="FFFFFF"/>
                </a:highlight>
              </a:rPr>
              <a:t>funs</a:t>
            </a:r>
            <a:r>
              <a:rPr lang="es-CL" b="1" dirty="0">
                <a:solidFill>
                  <a:srgbClr val="000080"/>
                </a:solidFill>
                <a:highlight>
                  <a:srgbClr val="FFFFFF"/>
                </a:highlight>
              </a:rPr>
              <a:t>(</a:t>
            </a:r>
            <a:r>
              <a:rPr lang="es-CL" dirty="0">
                <a:solidFill>
                  <a:srgbClr val="8000FF"/>
                </a:solidFill>
                <a:highlight>
                  <a:srgbClr val="FFFFFF"/>
                </a:highlight>
              </a:rPr>
              <a:t>mean</a:t>
            </a:r>
            <a:r>
              <a:rPr lang="es-CL" b="1" dirty="0">
                <a:solidFill>
                  <a:srgbClr val="000080"/>
                </a:solidFill>
                <a:highlight>
                  <a:srgbClr val="FFFFFF"/>
                </a:highlight>
              </a:rPr>
              <a:t>))</a:t>
            </a:r>
            <a:endParaRPr lang="es-CL" dirty="0">
              <a:solidFill>
                <a:srgbClr val="000000"/>
              </a:solidFill>
              <a:highlight>
                <a:srgbClr val="FFFFFF"/>
              </a:highlight>
            </a:endParaRPr>
          </a:p>
        </p:txBody>
      </p:sp>
      <p:graphicFrame>
        <p:nvGraphicFramePr>
          <p:cNvPr id="3" name="Table 2"/>
          <p:cNvGraphicFramePr>
            <a:graphicFrameLocks noGrp="1"/>
          </p:cNvGraphicFramePr>
          <p:nvPr>
            <p:extLst>
              <p:ext uri="{D42A27DB-BD31-4B8C-83A1-F6EECF244321}">
                <p14:modId xmlns:p14="http://schemas.microsoft.com/office/powerpoint/2010/main" val="2639202202"/>
              </p:ext>
            </p:extLst>
          </p:nvPr>
        </p:nvGraphicFramePr>
        <p:xfrm>
          <a:off x="6340409" y="2770880"/>
          <a:ext cx="4699001" cy="1905000"/>
        </p:xfrm>
        <a:graphic>
          <a:graphicData uri="http://schemas.openxmlformats.org/drawingml/2006/table">
            <a:tbl>
              <a:tblPr/>
              <a:tblGrid>
                <a:gridCol w="1241245"/>
                <a:gridCol w="864439"/>
                <a:gridCol w="864439"/>
                <a:gridCol w="864439"/>
                <a:gridCol w="864439"/>
              </a:tblGrid>
              <a:tr h="190500">
                <a:tc>
                  <a:txBody>
                    <a:bodyPr/>
                    <a:lstStyle/>
                    <a:p>
                      <a:pPr algn="l" fontAlgn="b"/>
                      <a:r>
                        <a:rPr lang="es-CL" sz="1100" b="1" i="0" u="none" strike="noStrike">
                          <a:solidFill>
                            <a:srgbClr val="FFFFFF"/>
                          </a:solidFill>
                          <a:effectLst/>
                          <a:latin typeface="Calibri" panose="020F0502020204030204" pitchFamily="34" charset="0"/>
                        </a:rPr>
                        <a:t>ut_ms</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NPWD2372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NPWD2401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NPWD2402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NPWD2451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20:00:00</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dirty="0">
                          <a:solidFill>
                            <a:srgbClr val="000000"/>
                          </a:solidFill>
                          <a:effectLst/>
                          <a:latin typeface="Calibri" panose="020F0502020204030204" pitchFamily="34" charset="0"/>
                        </a:rPr>
                        <a:t>0.13358171</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0.00155215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0.1754357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0.6572397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a:solidFill>
                            <a:srgbClr val="000000"/>
                          </a:solidFill>
                          <a:effectLst/>
                          <a:latin typeface="Calibri" panose="020F0502020204030204" pitchFamily="34" charset="0"/>
                        </a:rPr>
                        <a:t>21/08/2008 21:00:00</a:t>
                      </a:r>
                    </a:p>
                  </a:txBody>
                  <a:tcPr marL="9525" marR="9525" marT="9525" marB="0" anchor="b">
                    <a:lnL w="6350" cap="flat" cmpd="sng" algn="ctr">
                      <a:solidFill>
                        <a:srgbClr val="000000"/>
                      </a:solidFill>
                      <a:prstDash val="solid"/>
                      <a:round/>
                      <a:headEnd type="none" w="med" len="med"/>
                      <a:tailEnd type="none" w="med" len="med"/>
                    </a:lnL>
                    <a:lnR>
                      <a:noFill/>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0.21700089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0.001497578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0.1758881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0.8549184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22:00:00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0.15592227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0.001502585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0.1753891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1.079016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a:solidFill>
                            <a:srgbClr val="000000"/>
                          </a:solidFill>
                          <a:effectLst/>
                          <a:latin typeface="Calibri" panose="020F0502020204030204" pitchFamily="34" charset="0"/>
                        </a:rPr>
                        <a:t>21/08/2008 23:00:00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0.08144031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0.001531793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0.1753238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0.720677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a:solidFill>
                            <a:srgbClr val="000000"/>
                          </a:solidFill>
                          <a:effectLst/>
                          <a:latin typeface="Calibri" panose="020F0502020204030204" pitchFamily="34" charset="0"/>
                        </a:rPr>
                        <a:t>22/08/2008 0:00:00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0.10377346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0.001505194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0.1742239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0.8285784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a:solidFill>
                            <a:srgbClr val="000000"/>
                          </a:solidFill>
                          <a:effectLst/>
                          <a:latin typeface="Calibri" panose="020F0502020204030204" pitchFamily="34" charset="0"/>
                        </a:rPr>
                        <a:t>22/08/2008 1:00:00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0.118108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0.001555481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0.175653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1.0110647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a:solidFill>
                            <a:srgbClr val="000000"/>
                          </a:solidFill>
                          <a:effectLst/>
                          <a:latin typeface="Calibri" panose="020F0502020204030204" pitchFamily="34" charset="0"/>
                        </a:rPr>
                        <a:t>22/08/2008 2:00:00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0.13978257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0.001546933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0.1758552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0.3453059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a:solidFill>
                            <a:srgbClr val="000000"/>
                          </a:solidFill>
                          <a:effectLst/>
                          <a:latin typeface="Calibri" panose="020F0502020204030204" pitchFamily="34" charset="0"/>
                        </a:rPr>
                        <a:t>22/08/2008 3:00:00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0.12790922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0.001502842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0.1757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0.4254372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a:solidFill>
                            <a:srgbClr val="000000"/>
                          </a:solidFill>
                          <a:effectLst/>
                          <a:latin typeface="Calibri" panose="020F0502020204030204" pitchFamily="34" charset="0"/>
                        </a:rPr>
                        <a:t>22/08/2008 4:00:00</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0.23511138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0.001520846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0.1753891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dirty="0">
                          <a:solidFill>
                            <a:srgbClr val="000000"/>
                          </a:solidFill>
                          <a:effectLst/>
                          <a:latin typeface="Calibri" panose="020F0502020204030204" pitchFamily="34" charset="0"/>
                        </a:rPr>
                        <a:t>0.5488608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913371904"/>
              </p:ext>
            </p:extLst>
          </p:nvPr>
        </p:nvGraphicFramePr>
        <p:xfrm>
          <a:off x="838200" y="2770880"/>
          <a:ext cx="4699001" cy="1905000"/>
        </p:xfrm>
        <a:graphic>
          <a:graphicData uri="http://schemas.openxmlformats.org/drawingml/2006/table">
            <a:tbl>
              <a:tblPr/>
              <a:tblGrid>
                <a:gridCol w="1241245"/>
                <a:gridCol w="864439"/>
                <a:gridCol w="864439"/>
                <a:gridCol w="864439"/>
                <a:gridCol w="864439"/>
              </a:tblGrid>
              <a:tr h="190500">
                <a:tc>
                  <a:txBody>
                    <a:bodyPr/>
                    <a:lstStyle/>
                    <a:p>
                      <a:pPr algn="l" fontAlgn="b"/>
                      <a:r>
                        <a:rPr lang="es-CL" sz="1100" b="1" i="0" u="none" strike="noStrike" dirty="0" err="1">
                          <a:solidFill>
                            <a:srgbClr val="FFFFFF"/>
                          </a:solidFill>
                          <a:effectLst/>
                          <a:latin typeface="Calibri" panose="020F0502020204030204" pitchFamily="34" charset="0"/>
                        </a:rPr>
                        <a:t>ut_ms</a:t>
                      </a:r>
                      <a:endParaRPr lang="es-CL" sz="1100" b="1"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NPWD2372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NPWD2401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NPWD2402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100" b="1" i="0" u="none" strike="noStrike">
                          <a:solidFill>
                            <a:srgbClr val="FFFFFF"/>
                          </a:solidFill>
                          <a:effectLst/>
                          <a:latin typeface="Calibri" panose="020F0502020204030204" pitchFamily="34" charset="0"/>
                        </a:rPr>
                        <a:t>NPWD2451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20:00:41</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0.001821</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20:01:13</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0.0021852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0.0060186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20:01:45</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0.0021852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20:02:17</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0.001821</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20:02:49</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0.001821</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20:03:21</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0.0021852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0.172173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20:03:53</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0.373872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20:04:25</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0.373872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0.00176867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CL" sz="1100" b="0" i="0" u="none" strike="noStrike">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r" fontAlgn="b"/>
                      <a:r>
                        <a:rPr lang="es-CL" sz="1100" b="0" i="0" u="none" strike="noStrike" dirty="0">
                          <a:solidFill>
                            <a:srgbClr val="000000"/>
                          </a:solidFill>
                          <a:effectLst/>
                          <a:latin typeface="Calibri" panose="020F0502020204030204" pitchFamily="34" charset="0"/>
                        </a:rPr>
                        <a:t>21/08/2008 20:04:57</a:t>
                      </a:r>
                    </a:p>
                  </a:txBody>
                  <a:tcPr marL="9525" marR="9525" marT="9525" marB="0" anchor="b">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b"/>
                      <a:r>
                        <a:rPr lang="es-CL" sz="1100" b="0" i="0" u="none" strike="noStrike">
                          <a:solidFill>
                            <a:srgbClr val="000000"/>
                          </a:solidFill>
                          <a:effectLst/>
                          <a:latin typeface="Calibri" panose="020F0502020204030204" pitchFamily="34" charset="0"/>
                        </a:rPr>
                        <a:t>0.373872</a:t>
                      </a:r>
                    </a:p>
                  </a:txBody>
                  <a:tcPr marL="9525" marR="9525" marT="9525" marB="0" anchor="b">
                    <a:lnL w="38100" cap="flat" cmpd="sng" algn="ctr">
                      <a:solidFill>
                        <a:srgbClr val="FF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0.00147389</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a:solidFill>
                            <a:srgbClr val="000000"/>
                          </a:solidFill>
                          <a:effectLst/>
                          <a:latin typeface="Calibri" panose="020F0502020204030204" pitchFamily="34" charset="0"/>
                        </a:rPr>
                        <a:t>0.17744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s-CL" sz="1100" b="0" i="0" u="none" strike="noStrike" dirty="0">
                          <a:solidFill>
                            <a:srgbClr val="000000"/>
                          </a:solidFill>
                          <a:effectLst/>
                          <a:latin typeface="Calibri" panose="020F0502020204030204" pitchFamily="34" charset="0"/>
                        </a:rPr>
                        <a:t>0.0050155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bl>
          </a:graphicData>
        </a:graphic>
      </p:graphicFrame>
      <p:sp>
        <p:nvSpPr>
          <p:cNvPr id="10" name="Right Arrow 9"/>
          <p:cNvSpPr/>
          <p:nvPr/>
        </p:nvSpPr>
        <p:spPr>
          <a:xfrm>
            <a:off x="5707832" y="3559074"/>
            <a:ext cx="469900" cy="32861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067308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a:t>Pre-procesamiento</a:t>
            </a:r>
            <a:br>
              <a:rPr lang="es-CL" dirty="0"/>
            </a:br>
            <a:r>
              <a:rPr lang="es-CL" dirty="0" smtClean="0"/>
              <a:t>Aproximación de valores faltantes</a:t>
            </a:r>
            <a:endParaRPr lang="es-CL"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5648667"/>
              </p:ext>
            </p:extLst>
          </p:nvPr>
        </p:nvGraphicFramePr>
        <p:xfrm>
          <a:off x="838200" y="1957848"/>
          <a:ext cx="10515600" cy="1386402"/>
        </p:xfrm>
        <a:graphic>
          <a:graphicData uri="http://schemas.openxmlformats.org/drawingml/2006/table">
            <a:tbl>
              <a:tblPr/>
              <a:tblGrid>
                <a:gridCol w="1060118"/>
                <a:gridCol w="753678"/>
                <a:gridCol w="753678"/>
                <a:gridCol w="753678"/>
                <a:gridCol w="753678"/>
                <a:gridCol w="753678"/>
                <a:gridCol w="289876"/>
                <a:gridCol w="353373"/>
                <a:gridCol w="353373"/>
                <a:gridCol w="408587"/>
                <a:gridCol w="828217"/>
                <a:gridCol w="919321"/>
                <a:gridCol w="1416251"/>
                <a:gridCol w="1118094"/>
              </a:tblGrid>
              <a:tr h="166036">
                <a:tc>
                  <a:txBody>
                    <a:bodyPr/>
                    <a:lstStyle/>
                    <a:p>
                      <a:pPr algn="l" fontAlgn="b"/>
                      <a:r>
                        <a:rPr lang="es-CL" sz="1000" b="1" i="0" u="none" strike="noStrike" dirty="0" err="1">
                          <a:solidFill>
                            <a:srgbClr val="FFFFFF"/>
                          </a:solidFill>
                          <a:effectLst/>
                          <a:latin typeface="Calibri" panose="020F0502020204030204" pitchFamily="34" charset="0"/>
                        </a:rPr>
                        <a:t>ut_ms</a:t>
                      </a:r>
                      <a:endParaRPr lang="es-CL" sz="1000" b="1" i="0" u="none" strike="noStrike" dirty="0">
                        <a:solidFill>
                          <a:srgbClr val="FFFFFF"/>
                        </a:solidFill>
                        <a:effectLst/>
                        <a:latin typeface="Calibri" panose="020F0502020204030204" pitchFamily="34" charset="0"/>
                      </a:endParaRPr>
                    </a:p>
                  </a:txBody>
                  <a:tcPr marL="8302" marR="8302" marT="830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NPWD2372</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NPWD2401</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NPWD2402</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NPWD2451</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NPWD2882</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sa</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sx</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sy</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sz</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sunmars_km</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earthmars_km</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sunmarsearthangle_deg</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solarconstantmars</a:t>
                      </a:r>
                    </a:p>
                  </a:txBody>
                  <a:tcPr marL="8302" marR="8302" marT="830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74338">
                <a:tc>
                  <a:txBody>
                    <a:bodyPr/>
                    <a:lstStyle/>
                    <a:p>
                      <a:pPr algn="r" fontAlgn="ctr"/>
                      <a:r>
                        <a:rPr lang="es-CL" sz="700" b="0" i="0" u="none" strike="noStrike">
                          <a:solidFill>
                            <a:srgbClr val="000000"/>
                          </a:solidFill>
                          <a:effectLst/>
                          <a:latin typeface="Lucida Sans" panose="020B0602030504020204" pitchFamily="34" charset="0"/>
                        </a:rPr>
                        <a:t>21/08/2008 20:00</a:t>
                      </a:r>
                    </a:p>
                  </a:txBody>
                  <a:tcPr marL="8302" marR="8302" marT="8302" marB="0" anchor="ctr">
                    <a:lnL>
                      <a:noFill/>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0.13358171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0.00155215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0.1754357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0.6572397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0.003381735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14.55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90.34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104.55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241938908</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355756044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19.56508</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522.264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FFFFF"/>
                    </a:solidFill>
                  </a:tcPr>
                </a:tc>
              </a:tr>
              <a:tr h="174338">
                <a:tc>
                  <a:txBody>
                    <a:bodyPr/>
                    <a:lstStyle/>
                    <a:p>
                      <a:pPr algn="r" fontAlgn="ctr"/>
                      <a:r>
                        <a:rPr lang="es-CL" sz="700" b="0" i="0" u="none" strike="noStrike">
                          <a:solidFill>
                            <a:srgbClr val="000000"/>
                          </a:solidFill>
                          <a:effectLst/>
                          <a:latin typeface="Lucida Sans" panose="020B0602030504020204" pitchFamily="34" charset="0"/>
                        </a:rPr>
                        <a:t>21/08/2008 21:00</a:t>
                      </a:r>
                    </a:p>
                  </a:txBody>
                  <a:tcPr marL="8302" marR="8302" marT="8302" marB="0"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0.21700089</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0.001497578</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0.1758881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0.8549184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0.003267844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6.62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18.01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90.5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90.396</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1" u="none" strike="noStrike" dirty="0">
                          <a:solidFill>
                            <a:schemeClr val="tx1"/>
                          </a:solidFill>
                          <a:effectLst/>
                          <a:latin typeface="Lucida Sans" panose="020B0602030504020204" pitchFamily="34" charset="0"/>
                        </a:rPr>
                        <a:t>NA</a:t>
                      </a:r>
                    </a:p>
                  </a:txBody>
                  <a:tcPr marL="8302" marR="8302" marT="8302"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r>
              <a:tr h="174338">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endParaRPr lang="es-CL" sz="700" b="0" i="1" u="none" strike="noStrike">
                        <a:solidFill>
                          <a:schemeClr val="tx1"/>
                        </a:solidFill>
                        <a:effectLst/>
                        <a:latin typeface="Lucida Sans" panose="020B0602030504020204" pitchFamily="34" charset="0"/>
                      </a:endParaRPr>
                    </a:p>
                  </a:txBody>
                  <a:tcPr marL="8302" marR="8302" marT="8302"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endParaRPr lang="es-CL" sz="700" b="0" i="1" u="none" strike="noStrike">
                        <a:solidFill>
                          <a:schemeClr val="tx1"/>
                        </a:solidFill>
                        <a:effectLst/>
                        <a:latin typeface="Lucida Sans" panose="020B0602030504020204" pitchFamily="34" charset="0"/>
                      </a:endParaRP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endParaRPr lang="es-CL" sz="700" b="0" i="1" u="none" strike="noStrike" dirty="0">
                        <a:solidFill>
                          <a:schemeClr val="tx1"/>
                        </a:solidFill>
                        <a:effectLst/>
                        <a:latin typeface="Lucida Sans" panose="020B0602030504020204" pitchFamily="34" charset="0"/>
                      </a:endParaRP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endParaRPr lang="es-CL" sz="700" b="0" i="1" u="none" strike="noStrike" dirty="0">
                        <a:solidFill>
                          <a:schemeClr val="tx1"/>
                        </a:solidFill>
                        <a:effectLst/>
                        <a:latin typeface="Lucida Sans" panose="020B0602030504020204" pitchFamily="34" charset="0"/>
                      </a:endParaRP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r>
              <a:tr h="174338">
                <a:tc>
                  <a:txBody>
                    <a:bodyPr/>
                    <a:lstStyle/>
                    <a:p>
                      <a:pPr algn="r" fontAlgn="ctr"/>
                      <a:r>
                        <a:rPr lang="es-CL" sz="700" b="0" i="0" u="none" strike="noStrike" dirty="0">
                          <a:solidFill>
                            <a:srgbClr val="000000"/>
                          </a:solidFill>
                          <a:effectLst/>
                          <a:latin typeface="Lucida Sans" panose="020B0602030504020204" pitchFamily="34" charset="0"/>
                        </a:rPr>
                        <a:t>22/08/2008 0:00</a:t>
                      </a:r>
                    </a:p>
                  </a:txBody>
                  <a:tcPr marL="8302" marR="8302" marT="8302" marB="0"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0.10377346</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0.001505194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0.1742239</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0.8285784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0.00337031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14.52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90.34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104.52</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1" u="none" strike="noStrike">
                          <a:solidFill>
                            <a:schemeClr val="tx1"/>
                          </a:solidFill>
                          <a:effectLst/>
                          <a:latin typeface="Lucida Sans" panose="020B0602030504020204" pitchFamily="34" charset="0"/>
                        </a:rPr>
                        <a:t>NA</a:t>
                      </a:r>
                    </a:p>
                  </a:txBody>
                  <a:tcPr marL="8302" marR="8302" marT="8302"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dirty="0">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dirty="0">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r>
              <a:tr h="174338">
                <a:tc>
                  <a:txBody>
                    <a:bodyPr/>
                    <a:lstStyle/>
                    <a:p>
                      <a:pPr algn="r" fontAlgn="ctr"/>
                      <a:r>
                        <a:rPr lang="es-CL" sz="700" b="0" i="0" u="none" strike="noStrike">
                          <a:solidFill>
                            <a:srgbClr val="000000"/>
                          </a:solidFill>
                          <a:effectLst/>
                          <a:latin typeface="Lucida Sans" panose="020B0602030504020204" pitchFamily="34" charset="0"/>
                        </a:rPr>
                        <a:t>22/08/2008 1:00</a:t>
                      </a:r>
                    </a:p>
                  </a:txBody>
                  <a:tcPr marL="8302" marR="8302" marT="8302" marB="0"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0.118108</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0.001555481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0.175653</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1.0110647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0.003354295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14.52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90.34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104.51</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1" u="none" strike="noStrike">
                          <a:solidFill>
                            <a:schemeClr val="tx1"/>
                          </a:solidFill>
                          <a:effectLst/>
                          <a:latin typeface="Lucida Sans" panose="020B0602030504020204" pitchFamily="34" charset="0"/>
                        </a:rPr>
                        <a:t>NA</a:t>
                      </a:r>
                    </a:p>
                  </a:txBody>
                  <a:tcPr marL="8302" marR="8302" marT="8302"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dirty="0">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r>
              <a:tr h="174338">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ctr" fontAlgn="ctr"/>
                      <a:r>
                        <a:rPr lang="es-CL" sz="700" b="0" i="0" u="none" strike="noStrike" dirty="0">
                          <a:solidFill>
                            <a:srgbClr val="000000"/>
                          </a:solidFill>
                          <a:effectLst/>
                          <a:latin typeface="Lucida Sans" panose="020B0602030504020204" pitchFamily="34" charset="0"/>
                        </a:rPr>
                        <a:t>…</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1" u="none" strike="noStrike">
                          <a:solidFill>
                            <a:schemeClr val="tx1"/>
                          </a:solidFill>
                          <a:effectLst/>
                          <a:latin typeface="Lucida Sans" panose="020B0602030504020204" pitchFamily="34" charset="0"/>
                        </a:rPr>
                        <a:t>NA</a:t>
                      </a:r>
                    </a:p>
                  </a:txBody>
                  <a:tcPr marL="8302" marR="8302" marT="8302"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1" u="none" strike="noStrike" dirty="0">
                          <a:solidFill>
                            <a:schemeClr val="tx1"/>
                          </a:solidFill>
                          <a:effectLst/>
                          <a:latin typeface="Lucida Sans" panose="020B0602030504020204" pitchFamily="34" charset="0"/>
                        </a:rPr>
                        <a:t>NA</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r>
              <a:tr h="174338">
                <a:tc>
                  <a:txBody>
                    <a:bodyPr/>
                    <a:lstStyle/>
                    <a:p>
                      <a:pPr algn="r" fontAlgn="ctr"/>
                      <a:r>
                        <a:rPr lang="es-CL" sz="700" b="0" i="0" u="none" strike="noStrike">
                          <a:solidFill>
                            <a:srgbClr val="000000"/>
                          </a:solidFill>
                          <a:effectLst/>
                          <a:latin typeface="Lucida Sans" panose="020B0602030504020204" pitchFamily="34" charset="0"/>
                        </a:rPr>
                        <a:t>22/08/2008 20:00</a:t>
                      </a:r>
                    </a:p>
                  </a:txBody>
                  <a:tcPr marL="8302" marR="8302" marT="8302" marB="0"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0.09485976</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0.001489682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0.1749946</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1.0102144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0.003331241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14.32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90.34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104.32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241800160</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356303701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19.39007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dirty="0">
                          <a:solidFill>
                            <a:srgbClr val="000000"/>
                          </a:solidFill>
                          <a:effectLst/>
                          <a:latin typeface="Lucida Sans" panose="020B0602030504020204" pitchFamily="34" charset="0"/>
                        </a:rPr>
                        <a:t>522.8635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bl>
          </a:graphicData>
        </a:graphic>
      </p:graphicFrame>
      <p:sp>
        <p:nvSpPr>
          <p:cNvPr id="5" name="Rectangle 4"/>
          <p:cNvSpPr/>
          <p:nvPr/>
        </p:nvSpPr>
        <p:spPr>
          <a:xfrm>
            <a:off x="648078" y="5756072"/>
            <a:ext cx="10391332" cy="646331"/>
          </a:xfrm>
          <a:prstGeom prst="rect">
            <a:avLst/>
          </a:prstGeom>
          <a:noFill/>
          <a:ln w="19050">
            <a:solidFill>
              <a:schemeClr val="bg1">
                <a:lumMod val="85000"/>
              </a:schemeClr>
            </a:solidFill>
          </a:ln>
        </p:spPr>
        <p:txBody>
          <a:bodyPr wrap="square">
            <a:spAutoFit/>
          </a:bodyPr>
          <a:lstStyle/>
          <a:p>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sunmars_km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na.spline</a:t>
            </a:r>
            <a:r>
              <a:rPr lang="es-CL" b="1" dirty="0">
                <a:solidFill>
                  <a:srgbClr val="000080"/>
                </a:solidFill>
                <a:highlight>
                  <a:srgbClr val="FFFFFF"/>
                </a:highlight>
              </a:rPr>
              <a:t>(</a:t>
            </a:r>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a:t>
            </a:r>
            <a:r>
              <a:rPr lang="es-CL" dirty="0">
                <a:solidFill>
                  <a:srgbClr val="8000FF"/>
                </a:solidFill>
                <a:highlight>
                  <a:srgbClr val="FFFFFF"/>
                </a:highlight>
              </a:rPr>
              <a:t>grep</a:t>
            </a:r>
            <a:r>
              <a:rPr lang="es-CL" b="1" dirty="0">
                <a:solidFill>
                  <a:srgbClr val="000080"/>
                </a:solidFill>
                <a:highlight>
                  <a:srgbClr val="FFFFFF"/>
                </a:highlight>
              </a:rPr>
              <a:t>(</a:t>
            </a:r>
            <a:r>
              <a:rPr lang="es-CL" dirty="0">
                <a:solidFill>
                  <a:srgbClr val="808080"/>
                </a:solidFill>
                <a:highlight>
                  <a:srgbClr val="FFFFFF"/>
                </a:highlight>
              </a:rPr>
              <a:t>"</a:t>
            </a:r>
            <a:r>
              <a:rPr lang="es-CL" dirty="0" err="1">
                <a:solidFill>
                  <a:srgbClr val="808080"/>
                </a:solidFill>
                <a:highlight>
                  <a:srgbClr val="FFFFFF"/>
                </a:highlight>
              </a:rPr>
              <a:t>sunmars_km</a:t>
            </a:r>
            <a:r>
              <a:rPr lang="es-CL" dirty="0">
                <a:solidFill>
                  <a:srgbClr val="808080"/>
                </a:solidFill>
                <a:highlight>
                  <a:srgbClr val="FFFFFF"/>
                </a:highlight>
              </a:rPr>
              <a:t>"</a:t>
            </a:r>
            <a:r>
              <a:rPr lang="es-CL" dirty="0">
                <a:solidFill>
                  <a:srgbClr val="000000"/>
                </a:solidFill>
                <a:highlight>
                  <a:srgbClr val="FFFFFF"/>
                </a:highlight>
              </a:rPr>
              <a:t>, </a:t>
            </a:r>
            <a:r>
              <a:rPr lang="es-CL" dirty="0">
                <a:solidFill>
                  <a:srgbClr val="8000FF"/>
                </a:solidFill>
                <a:highlight>
                  <a:srgbClr val="FFFFFF"/>
                </a:highlight>
              </a:rPr>
              <a:t>colnames</a:t>
            </a:r>
            <a:r>
              <a:rPr lang="es-CL" b="1" dirty="0">
                <a:solidFill>
                  <a:srgbClr val="000080"/>
                </a:solidFill>
                <a:highlight>
                  <a:srgbClr val="FFFFFF"/>
                </a:highlight>
              </a:rPr>
              <a:t>(</a:t>
            </a:r>
            <a:r>
              <a:rPr lang="es-CL" dirty="0">
                <a:solidFill>
                  <a:srgbClr val="000000"/>
                </a:solidFill>
                <a:highlight>
                  <a:srgbClr val="FFFFFF"/>
                </a:highlight>
              </a:rPr>
              <a:t>power1DTHourMean</a:t>
            </a:r>
            <a:r>
              <a:rPr lang="es-CL" b="1" dirty="0">
                <a:solidFill>
                  <a:srgbClr val="000080"/>
                </a:solidFill>
                <a:highlight>
                  <a:srgbClr val="FFFFFF"/>
                </a:highlight>
              </a:rPr>
              <a:t>))]</a:t>
            </a:r>
            <a:r>
              <a:rPr lang="es-CL" dirty="0">
                <a:solidFill>
                  <a:srgbClr val="000000"/>
                </a:solidFill>
                <a:highlight>
                  <a:srgbClr val="FFFFFF"/>
                </a:highlight>
              </a:rPr>
              <a:t>,na.rm </a:t>
            </a:r>
            <a:r>
              <a:rPr lang="es-CL" b="1" dirty="0">
                <a:solidFill>
                  <a:srgbClr val="000080"/>
                </a:solidFill>
                <a:highlight>
                  <a:srgbClr val="FFFFFF"/>
                </a:highlight>
              </a:rPr>
              <a:t>=</a:t>
            </a:r>
            <a:r>
              <a:rPr lang="es-CL" dirty="0">
                <a:solidFill>
                  <a:srgbClr val="000000"/>
                </a:solidFill>
                <a:highlight>
                  <a:srgbClr val="FFFFFF"/>
                </a:highlight>
              </a:rPr>
              <a:t> </a:t>
            </a:r>
            <a:r>
              <a:rPr lang="es-CL" b="1" dirty="0">
                <a:solidFill>
                  <a:srgbClr val="0000FF"/>
                </a:solidFill>
                <a:highlight>
                  <a:srgbClr val="FFFFFF"/>
                </a:highlight>
              </a:rPr>
              <a:t>FALSE</a:t>
            </a:r>
            <a:r>
              <a:rPr lang="es-CL" b="1" dirty="0">
                <a:solidFill>
                  <a:srgbClr val="000080"/>
                </a:solidFill>
                <a:highlight>
                  <a:srgbClr val="FFFFFF"/>
                </a:highlight>
              </a:rPr>
              <a:t>)</a:t>
            </a:r>
            <a:endParaRPr lang="es-CL" dirty="0">
              <a:solidFill>
                <a:srgbClr val="000000"/>
              </a:solidFill>
              <a:highlight>
                <a:srgbClr val="FFFFFF"/>
              </a:highlight>
            </a:endParaRPr>
          </a:p>
        </p:txBody>
      </p:sp>
      <p:graphicFrame>
        <p:nvGraphicFramePr>
          <p:cNvPr id="6" name="Table 5"/>
          <p:cNvGraphicFramePr>
            <a:graphicFrameLocks noGrp="1"/>
          </p:cNvGraphicFramePr>
          <p:nvPr>
            <p:extLst>
              <p:ext uri="{D42A27DB-BD31-4B8C-83A1-F6EECF244321}">
                <p14:modId xmlns:p14="http://schemas.microsoft.com/office/powerpoint/2010/main" val="3965744355"/>
              </p:ext>
            </p:extLst>
          </p:nvPr>
        </p:nvGraphicFramePr>
        <p:xfrm>
          <a:off x="838200" y="3872079"/>
          <a:ext cx="10515600" cy="1212064"/>
        </p:xfrm>
        <a:graphic>
          <a:graphicData uri="http://schemas.openxmlformats.org/drawingml/2006/table">
            <a:tbl>
              <a:tblPr/>
              <a:tblGrid>
                <a:gridCol w="1060118"/>
                <a:gridCol w="753678"/>
                <a:gridCol w="753678"/>
                <a:gridCol w="753678"/>
                <a:gridCol w="753678"/>
                <a:gridCol w="753678"/>
                <a:gridCol w="289876"/>
                <a:gridCol w="353373"/>
                <a:gridCol w="353373"/>
                <a:gridCol w="408587"/>
                <a:gridCol w="828217"/>
                <a:gridCol w="919321"/>
                <a:gridCol w="1416251"/>
                <a:gridCol w="1118094"/>
              </a:tblGrid>
              <a:tr h="166036">
                <a:tc>
                  <a:txBody>
                    <a:bodyPr/>
                    <a:lstStyle/>
                    <a:p>
                      <a:pPr algn="l" fontAlgn="b"/>
                      <a:r>
                        <a:rPr lang="es-CL" sz="1000" b="1" i="0" u="none" strike="noStrike">
                          <a:solidFill>
                            <a:srgbClr val="FFFFFF"/>
                          </a:solidFill>
                          <a:effectLst/>
                          <a:latin typeface="Calibri" panose="020F0502020204030204" pitchFamily="34" charset="0"/>
                        </a:rPr>
                        <a:t>ut_ms</a:t>
                      </a:r>
                    </a:p>
                  </a:txBody>
                  <a:tcPr marL="8302" marR="8302" marT="830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NPWD2372</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NPWD2401</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NPWD2402</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NPWD2451</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NPWD2882</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sa</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sx</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sy</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sz</a:t>
                      </a:r>
                    </a:p>
                  </a:txBody>
                  <a:tcPr marL="8302" marR="8302" marT="830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sunmars_km</a:t>
                      </a:r>
                    </a:p>
                  </a:txBody>
                  <a:tcPr marL="8302" marR="8302" marT="8302"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earthmars_km</a:t>
                      </a:r>
                    </a:p>
                  </a:txBody>
                  <a:tcPr marL="8302" marR="8302" marT="8302"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sunmarsearthangle_deg</a:t>
                      </a:r>
                    </a:p>
                  </a:txBody>
                  <a:tcPr marL="8302" marR="8302" marT="8302" marB="0" anchor="b">
                    <a:lnL>
                      <a:noFill/>
                    </a:lnL>
                    <a:lnR>
                      <a:noFill/>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c>
                  <a:txBody>
                    <a:bodyPr/>
                    <a:lstStyle/>
                    <a:p>
                      <a:pPr algn="l" fontAlgn="b"/>
                      <a:r>
                        <a:rPr lang="es-CL" sz="1000" b="1" i="0" u="none" strike="noStrike">
                          <a:solidFill>
                            <a:srgbClr val="FFFFFF"/>
                          </a:solidFill>
                          <a:effectLst/>
                          <a:latin typeface="Calibri" panose="020F0502020204030204" pitchFamily="34" charset="0"/>
                        </a:rPr>
                        <a:t>solarconstantmars</a:t>
                      </a:r>
                    </a:p>
                  </a:txBody>
                  <a:tcPr marL="8302" marR="8302" marT="830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000000"/>
                    </a:solidFill>
                  </a:tcPr>
                </a:tc>
              </a:tr>
              <a:tr h="174338">
                <a:tc>
                  <a:txBody>
                    <a:bodyPr/>
                    <a:lstStyle/>
                    <a:p>
                      <a:pPr algn="r" fontAlgn="ctr"/>
                      <a:r>
                        <a:rPr lang="es-CL" sz="700" b="0" i="0" u="none" strike="noStrike">
                          <a:solidFill>
                            <a:srgbClr val="000000"/>
                          </a:solidFill>
                          <a:effectLst/>
                          <a:latin typeface="Lucida Sans" panose="020B0602030504020204" pitchFamily="34" charset="0"/>
                        </a:rPr>
                        <a:t>21/08/2008 20:00</a:t>
                      </a:r>
                    </a:p>
                  </a:txBody>
                  <a:tcPr marL="8302" marR="8302" marT="8302" marB="0" anchor="ctr">
                    <a:lnL>
                      <a:noFill/>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0.13358171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0.00155215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0.1754357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0.6572397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0.6572397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14.55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90.34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104.55</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dirty="0">
                          <a:solidFill>
                            <a:srgbClr val="000000"/>
                          </a:solidFill>
                          <a:effectLst/>
                          <a:latin typeface="Lucida Sans" panose="020B0602030504020204" pitchFamily="34" charset="0"/>
                        </a:rPr>
                        <a:t>241938908</a:t>
                      </a:r>
                    </a:p>
                  </a:txBody>
                  <a:tcPr marL="8302" marR="8302" marT="8302"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355756044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19.56508</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522.264</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r>
              <a:tr h="174338">
                <a:tc>
                  <a:txBody>
                    <a:bodyPr/>
                    <a:lstStyle/>
                    <a:p>
                      <a:pPr algn="r" fontAlgn="ctr"/>
                      <a:r>
                        <a:rPr lang="es-CL" sz="700" b="0" i="0" u="none" strike="noStrike">
                          <a:solidFill>
                            <a:srgbClr val="000000"/>
                          </a:solidFill>
                          <a:effectLst/>
                          <a:latin typeface="Lucida Sans" panose="020B0602030504020204" pitchFamily="34" charset="0"/>
                        </a:rPr>
                        <a:t>21/08/2008 21:00</a:t>
                      </a:r>
                    </a:p>
                  </a:txBody>
                  <a:tcPr marL="8302" marR="8302" marT="8302" marB="0"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0.21700089</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0.001497578</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0.1758881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0.8549184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0.8549184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6.62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18.01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90.5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90.396</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dirty="0">
                          <a:solidFill>
                            <a:srgbClr val="000000"/>
                          </a:solidFill>
                          <a:effectLst/>
                          <a:latin typeface="Lucida Sans" panose="020B0602030504020204" pitchFamily="34" charset="0"/>
                        </a:rPr>
                        <a:t>241933149</a:t>
                      </a:r>
                    </a:p>
                  </a:txBody>
                  <a:tcPr marL="8302" marR="8302" marT="8302"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355779026</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19.55779</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522.2889</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r>
              <a:tr h="174338">
                <a:tc>
                  <a:txBody>
                    <a:bodyPr/>
                    <a:lstStyle/>
                    <a:p>
                      <a:pPr algn="r" fontAlgn="ctr"/>
                      <a:r>
                        <a:rPr lang="es-CL" sz="700" b="0" i="0" u="none" strike="noStrike">
                          <a:solidFill>
                            <a:srgbClr val="000000"/>
                          </a:solidFill>
                          <a:effectLst/>
                          <a:latin typeface="Lucida Sans" panose="020B0602030504020204" pitchFamily="34" charset="0"/>
                        </a:rPr>
                        <a:t>21/08/2008 22:00</a:t>
                      </a:r>
                    </a:p>
                  </a:txBody>
                  <a:tcPr marL="8302" marR="8302" marT="8302" marB="0"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0.15592227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0.001502585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0.1753891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1.079016</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1.079016</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30.9</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37.51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64.62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86.911</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dirty="0">
                          <a:solidFill>
                            <a:srgbClr val="000000"/>
                          </a:solidFill>
                          <a:effectLst/>
                          <a:latin typeface="Lucida Sans" panose="020B0602030504020204" pitchFamily="34" charset="0"/>
                        </a:rPr>
                        <a:t>241927389</a:t>
                      </a:r>
                    </a:p>
                  </a:txBody>
                  <a:tcPr marL="8302" marR="8302" marT="8302"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dirty="0">
                          <a:solidFill>
                            <a:srgbClr val="000000"/>
                          </a:solidFill>
                          <a:effectLst/>
                          <a:latin typeface="Lucida Sans" panose="020B0602030504020204" pitchFamily="34" charset="0"/>
                        </a:rPr>
                        <a:t>355801995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19.55051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522.3137</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r>
              <a:tr h="174338">
                <a:tc>
                  <a:txBody>
                    <a:bodyPr/>
                    <a:lstStyle/>
                    <a:p>
                      <a:pPr algn="r" fontAlgn="ctr"/>
                      <a:r>
                        <a:rPr lang="es-CL" sz="700" b="0" i="0" u="none" strike="noStrike">
                          <a:solidFill>
                            <a:srgbClr val="000000"/>
                          </a:solidFill>
                          <a:effectLst/>
                          <a:latin typeface="Lucida Sans" panose="020B0602030504020204" pitchFamily="34" charset="0"/>
                        </a:rPr>
                        <a:t>21/08/2008 23:00</a:t>
                      </a:r>
                    </a:p>
                  </a:txBody>
                  <a:tcPr marL="8302" marR="8302" marT="8302" marB="0"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0.08144031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0.001531793</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0.1753238</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0.720677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0.720677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1.53</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15.22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89.97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105.2</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241921626</a:t>
                      </a:r>
                    </a:p>
                  </a:txBody>
                  <a:tcPr marL="8302" marR="8302" marT="8302"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dirty="0">
                          <a:solidFill>
                            <a:srgbClr val="000000"/>
                          </a:solidFill>
                          <a:effectLst/>
                          <a:latin typeface="Lucida Sans" panose="020B0602030504020204" pitchFamily="34" charset="0"/>
                        </a:rPr>
                        <a:t>355824949</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19.54322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522.3386</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r>
              <a:tr h="174338">
                <a:tc>
                  <a:txBody>
                    <a:bodyPr/>
                    <a:lstStyle/>
                    <a:p>
                      <a:pPr algn="r" fontAlgn="ctr"/>
                      <a:r>
                        <a:rPr lang="es-CL" sz="700" b="0" i="0" u="none" strike="noStrike">
                          <a:solidFill>
                            <a:srgbClr val="000000"/>
                          </a:solidFill>
                          <a:effectLst/>
                          <a:latin typeface="Lucida Sans" panose="020B0602030504020204" pitchFamily="34" charset="0"/>
                        </a:rPr>
                        <a:t>22/08/2008 0:00</a:t>
                      </a:r>
                    </a:p>
                  </a:txBody>
                  <a:tcPr marL="8302" marR="8302" marT="8302" marB="0"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0.10377346</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0.001505194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0.1742239</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0.8285784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0.8285784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14.52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90.34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104.52</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fontAlgn="ctr"/>
                      <a:r>
                        <a:rPr lang="es-CL" sz="700" b="0" i="0" u="none" strike="noStrike">
                          <a:solidFill>
                            <a:srgbClr val="000000"/>
                          </a:solidFill>
                          <a:effectLst/>
                          <a:latin typeface="Lucida Sans" panose="020B0602030504020204" pitchFamily="34" charset="0"/>
                        </a:rPr>
                        <a:t>241915861</a:t>
                      </a:r>
                    </a:p>
                  </a:txBody>
                  <a:tcPr marL="8302" marR="8302" marT="8302"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dirty="0">
                          <a:solidFill>
                            <a:srgbClr val="000000"/>
                          </a:solidFill>
                          <a:effectLst/>
                          <a:latin typeface="Lucida Sans" panose="020B0602030504020204" pitchFamily="34" charset="0"/>
                        </a:rPr>
                        <a:t>355847889</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dirty="0">
                          <a:solidFill>
                            <a:srgbClr val="000000"/>
                          </a:solidFill>
                          <a:effectLst/>
                          <a:latin typeface="Lucida Sans" panose="020B0602030504020204" pitchFamily="34" charset="0"/>
                        </a:rPr>
                        <a:t>19.53593</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dirty="0">
                          <a:solidFill>
                            <a:srgbClr val="000000"/>
                          </a:solidFill>
                          <a:effectLst/>
                          <a:latin typeface="Lucida Sans" panose="020B0602030504020204" pitchFamily="34" charset="0"/>
                        </a:rPr>
                        <a:t>522.3635</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chemeClr val="accent2">
                        <a:lumMod val="40000"/>
                        <a:lumOff val="60000"/>
                      </a:schemeClr>
                    </a:solidFill>
                  </a:tcPr>
                </a:tc>
              </a:tr>
              <a:tr h="174338">
                <a:tc>
                  <a:txBody>
                    <a:bodyPr/>
                    <a:lstStyle/>
                    <a:p>
                      <a:pPr algn="r" fontAlgn="ctr"/>
                      <a:r>
                        <a:rPr lang="es-CL" sz="700" b="0" i="0" u="none" strike="noStrike">
                          <a:solidFill>
                            <a:srgbClr val="000000"/>
                          </a:solidFill>
                          <a:effectLst/>
                          <a:latin typeface="Lucida Sans" panose="020B0602030504020204" pitchFamily="34" charset="0"/>
                        </a:rPr>
                        <a:t>22/08/2008 1:00</a:t>
                      </a:r>
                    </a:p>
                  </a:txBody>
                  <a:tcPr marL="8302" marR="8302" marT="8302" marB="0"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0.118108</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0.001555481</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0.175653</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1.0110647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1.0110647</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14.52</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90.34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104.51</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fontAlgn="ctr"/>
                      <a:r>
                        <a:rPr lang="es-CL" sz="700" b="0" i="0" u="none" strike="noStrike">
                          <a:solidFill>
                            <a:srgbClr val="000000"/>
                          </a:solidFill>
                          <a:effectLst/>
                          <a:latin typeface="Lucida Sans" panose="020B0602030504020204" pitchFamily="34" charset="0"/>
                        </a:rPr>
                        <a:t>241910095</a:t>
                      </a:r>
                    </a:p>
                  </a:txBody>
                  <a:tcPr marL="8302" marR="8302" marT="8302" marB="0" anchor="ctr">
                    <a:lnL w="38100" cap="flat" cmpd="sng" algn="ctr">
                      <a:solidFill>
                        <a:srgbClr val="FF0000"/>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355870814</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a:solidFill>
                            <a:srgbClr val="000000"/>
                          </a:solidFill>
                          <a:effectLst/>
                          <a:latin typeface="Lucida Sans" panose="020B0602030504020204" pitchFamily="34" charset="0"/>
                        </a:rPr>
                        <a:t>19.52865</a:t>
                      </a:r>
                    </a:p>
                  </a:txBody>
                  <a:tcPr marL="8302" marR="8302" marT="8302" marB="0"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algn="r" fontAlgn="ctr"/>
                      <a:r>
                        <a:rPr lang="es-CL" sz="700" b="0" i="0" u="none" strike="noStrike" dirty="0">
                          <a:solidFill>
                            <a:srgbClr val="000000"/>
                          </a:solidFill>
                          <a:effectLst/>
                          <a:latin typeface="Lucida Sans" panose="020B0602030504020204" pitchFamily="34" charset="0"/>
                        </a:rPr>
                        <a:t>522.3884</a:t>
                      </a:r>
                    </a:p>
                  </a:txBody>
                  <a:tcPr marL="8302" marR="8302" marT="8302" marB="0" anchor="ctr">
                    <a:lnL w="12700" cap="flat" cmpd="sng" algn="ctr">
                      <a:solidFill>
                        <a:srgbClr val="CFD4D8"/>
                      </a:solidFill>
                      <a:prstDash val="solid"/>
                      <a:round/>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rgbClr val="CFD4D8"/>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r>
            </a:tbl>
          </a:graphicData>
        </a:graphic>
      </p:graphicFrame>
      <p:sp>
        <p:nvSpPr>
          <p:cNvPr id="7" name="Right Arrow 6"/>
          <p:cNvSpPr/>
          <p:nvPr/>
        </p:nvSpPr>
        <p:spPr>
          <a:xfrm rot="5400000">
            <a:off x="9186760" y="3447104"/>
            <a:ext cx="344643" cy="32861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960154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err="1"/>
              <a:t>Mars</a:t>
            </a:r>
            <a:r>
              <a:rPr lang="es-CL" dirty="0"/>
              <a:t> Express </a:t>
            </a:r>
            <a:r>
              <a:rPr lang="es-CL" dirty="0" err="1"/>
              <a:t>Power</a:t>
            </a:r>
            <a:r>
              <a:rPr lang="es-CL" dirty="0"/>
              <a:t> </a:t>
            </a:r>
            <a:r>
              <a:rPr lang="es-CL" dirty="0" err="1"/>
              <a:t>Challenge</a:t>
            </a:r>
            <a:r>
              <a:rPr lang="es-CL" dirty="0"/>
              <a:t/>
            </a:r>
            <a:br>
              <a:rPr lang="es-CL" dirty="0"/>
            </a:br>
            <a:r>
              <a:rPr lang="es-CL" sz="3600" dirty="0" err="1" smtClean="0"/>
              <a:t>RandomForest</a:t>
            </a:r>
            <a:r>
              <a:rPr lang="es-CL" sz="3600" dirty="0" smtClean="0"/>
              <a:t> (</a:t>
            </a:r>
            <a:r>
              <a:rPr lang="es-CL" sz="3600" dirty="0" err="1" smtClean="0"/>
              <a:t>ntree</a:t>
            </a:r>
            <a:r>
              <a:rPr lang="es-CL" sz="3600" dirty="0" smtClean="0"/>
              <a:t>=10, 20, 30)</a:t>
            </a:r>
            <a:endParaRPr lang="es-CL" dirty="0"/>
          </a:p>
        </p:txBody>
      </p:sp>
      <p:pic>
        <p:nvPicPr>
          <p:cNvPr id="4" name="Picture 3"/>
          <p:cNvPicPr>
            <a:picLocks noChangeAspect="1"/>
          </p:cNvPicPr>
          <p:nvPr/>
        </p:nvPicPr>
        <p:blipFill>
          <a:blip r:embed="rId2"/>
          <a:stretch>
            <a:fillRect/>
          </a:stretch>
        </p:blipFill>
        <p:spPr>
          <a:xfrm>
            <a:off x="1146018" y="1611514"/>
            <a:ext cx="2358125" cy="3434163"/>
          </a:xfrm>
          <a:prstGeom prst="rect">
            <a:avLst/>
          </a:prstGeom>
        </p:spPr>
      </p:pic>
      <p:pic>
        <p:nvPicPr>
          <p:cNvPr id="5" name="Picture 4"/>
          <p:cNvPicPr>
            <a:picLocks noChangeAspect="1"/>
          </p:cNvPicPr>
          <p:nvPr/>
        </p:nvPicPr>
        <p:blipFill>
          <a:blip r:embed="rId3"/>
          <a:stretch>
            <a:fillRect/>
          </a:stretch>
        </p:blipFill>
        <p:spPr>
          <a:xfrm>
            <a:off x="4423675" y="1611514"/>
            <a:ext cx="2358125" cy="3434163"/>
          </a:xfrm>
          <a:prstGeom prst="rect">
            <a:avLst/>
          </a:prstGeom>
        </p:spPr>
      </p:pic>
      <p:pic>
        <p:nvPicPr>
          <p:cNvPr id="6" name="Picture 5"/>
          <p:cNvPicPr>
            <a:picLocks noChangeAspect="1"/>
          </p:cNvPicPr>
          <p:nvPr/>
        </p:nvPicPr>
        <p:blipFill>
          <a:blip r:embed="rId4"/>
          <a:stretch>
            <a:fillRect/>
          </a:stretch>
        </p:blipFill>
        <p:spPr>
          <a:xfrm>
            <a:off x="7701332" y="1690688"/>
            <a:ext cx="2303759" cy="3354989"/>
          </a:xfrm>
          <a:prstGeom prst="rect">
            <a:avLst/>
          </a:prstGeom>
        </p:spPr>
      </p:pic>
      <p:sp>
        <p:nvSpPr>
          <p:cNvPr id="3" name="Rectangle 2"/>
          <p:cNvSpPr/>
          <p:nvPr/>
        </p:nvSpPr>
        <p:spPr>
          <a:xfrm>
            <a:off x="292100" y="5045677"/>
            <a:ext cx="11544300" cy="1200329"/>
          </a:xfrm>
          <a:prstGeom prst="rect">
            <a:avLst/>
          </a:prstGeom>
          <a:ln w="38100">
            <a:solidFill>
              <a:schemeClr val="bg1">
                <a:lumMod val="95000"/>
              </a:schemeClr>
            </a:solidFill>
          </a:ln>
        </p:spPr>
        <p:txBody>
          <a:bodyPr wrap="square">
            <a:spAutoFit/>
          </a:bodyPr>
          <a:lstStyle/>
          <a:p>
            <a:r>
              <a:rPr lang="es-CL" dirty="0" err="1">
                <a:solidFill>
                  <a:srgbClr val="000000"/>
                </a:solidFill>
                <a:highlight>
                  <a:srgbClr val="FFFFFF"/>
                </a:highlight>
              </a:rPr>
              <a:t>train</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power1DTHourMean</a:t>
            </a:r>
            <a:r>
              <a:rPr lang="es-CL" b="1" dirty="0">
                <a:solidFill>
                  <a:srgbClr val="000080"/>
                </a:solidFill>
                <a:highlight>
                  <a:srgbClr val="FFFFFF"/>
                </a:highlight>
              </a:rPr>
              <a:t>[</a:t>
            </a:r>
            <a:r>
              <a:rPr lang="es-CL" dirty="0">
                <a:solidFill>
                  <a:srgbClr val="FF8000"/>
                </a:solidFill>
                <a:highlight>
                  <a:srgbClr val="FFFFFF"/>
                </a:highlight>
              </a:rPr>
              <a:t>1</a:t>
            </a:r>
            <a:r>
              <a:rPr lang="es-CL" b="1" dirty="0">
                <a:solidFill>
                  <a:srgbClr val="000080"/>
                </a:solidFill>
                <a:highlight>
                  <a:srgbClr val="FFFFFF"/>
                </a:highlight>
              </a:rPr>
              <a:t>:</a:t>
            </a:r>
            <a:r>
              <a:rPr lang="es-CL" dirty="0">
                <a:solidFill>
                  <a:srgbClr val="FF8000"/>
                </a:solidFill>
                <a:highlight>
                  <a:srgbClr val="FFFFFF"/>
                </a:highlight>
              </a:rPr>
              <a:t>12000</a:t>
            </a:r>
            <a:r>
              <a:rPr lang="es-CL" dirty="0">
                <a:solidFill>
                  <a:srgbClr val="000000"/>
                </a:solidFill>
                <a:highlight>
                  <a:srgbClr val="FFFFFF"/>
                </a:highlight>
              </a:rPr>
              <a:t>,</a:t>
            </a:r>
            <a:r>
              <a:rPr lang="es-CL" b="1" dirty="0">
                <a:solidFill>
                  <a:srgbClr val="000080"/>
                </a:solidFill>
                <a:highlight>
                  <a:srgbClr val="FFFFFF"/>
                </a:highlight>
              </a:rPr>
              <a:t>-</a:t>
            </a:r>
            <a:r>
              <a:rPr lang="es-CL" dirty="0">
                <a:solidFill>
                  <a:srgbClr val="FF8000"/>
                </a:solidFill>
                <a:highlight>
                  <a:srgbClr val="FFFFFF"/>
                </a:highlight>
              </a:rPr>
              <a:t>1</a:t>
            </a:r>
            <a:r>
              <a:rPr lang="es-CL" b="1" dirty="0">
                <a:solidFill>
                  <a:srgbClr val="000080"/>
                </a:solidFill>
                <a:highlight>
                  <a:srgbClr val="FFFFFF"/>
                </a:highlight>
              </a:rPr>
              <a:t>]</a:t>
            </a:r>
            <a:endParaRPr lang="es-CL" dirty="0">
              <a:solidFill>
                <a:srgbClr val="000000"/>
              </a:solidFill>
              <a:highlight>
                <a:srgbClr val="FFFFFF"/>
              </a:highlight>
            </a:endParaRPr>
          </a:p>
          <a:p>
            <a:r>
              <a:rPr lang="es-CL" dirty="0">
                <a:solidFill>
                  <a:srgbClr val="000000"/>
                </a:solidFill>
                <a:highlight>
                  <a:srgbClr val="FFFFFF"/>
                </a:highlight>
              </a:rPr>
              <a:t>  test </a:t>
            </a:r>
            <a:r>
              <a:rPr lang="es-CL" b="1" dirty="0">
                <a:solidFill>
                  <a:srgbClr val="000080"/>
                </a:solidFill>
                <a:highlight>
                  <a:srgbClr val="FFFFFF"/>
                </a:highlight>
              </a:rPr>
              <a:t>&lt;-</a:t>
            </a:r>
            <a:r>
              <a:rPr lang="es-CL" dirty="0">
                <a:solidFill>
                  <a:srgbClr val="000000"/>
                </a:solidFill>
                <a:highlight>
                  <a:srgbClr val="FFFFFF"/>
                </a:highlight>
              </a:rPr>
              <a:t> power1DTHourMean</a:t>
            </a:r>
            <a:r>
              <a:rPr lang="es-CL" b="1" dirty="0">
                <a:solidFill>
                  <a:srgbClr val="000080"/>
                </a:solidFill>
                <a:highlight>
                  <a:srgbClr val="FFFFFF"/>
                </a:highlight>
              </a:rPr>
              <a:t>[</a:t>
            </a:r>
            <a:r>
              <a:rPr lang="es-CL" dirty="0">
                <a:solidFill>
                  <a:srgbClr val="FF8000"/>
                </a:solidFill>
                <a:highlight>
                  <a:srgbClr val="FFFFFF"/>
                </a:highlight>
              </a:rPr>
              <a:t>12001</a:t>
            </a:r>
            <a:r>
              <a:rPr lang="es-CL" b="1" dirty="0">
                <a:solidFill>
                  <a:srgbClr val="000080"/>
                </a:solidFill>
                <a:highlight>
                  <a:srgbClr val="FFFFFF"/>
                </a:highlight>
              </a:rPr>
              <a:t>:</a:t>
            </a:r>
            <a:r>
              <a:rPr lang="es-CL" dirty="0">
                <a:solidFill>
                  <a:srgbClr val="FF8000"/>
                </a:solidFill>
                <a:highlight>
                  <a:srgbClr val="FFFFFF"/>
                </a:highlight>
              </a:rPr>
              <a:t>16000</a:t>
            </a:r>
            <a:r>
              <a:rPr lang="es-CL" dirty="0">
                <a:solidFill>
                  <a:srgbClr val="000000"/>
                </a:solidFill>
                <a:highlight>
                  <a:srgbClr val="FFFFFF"/>
                </a:highlight>
              </a:rPr>
              <a:t>,</a:t>
            </a:r>
            <a:r>
              <a:rPr lang="es-CL" b="1" dirty="0">
                <a:solidFill>
                  <a:srgbClr val="000080"/>
                </a:solidFill>
                <a:highlight>
                  <a:srgbClr val="FFFFFF"/>
                </a:highlight>
              </a:rPr>
              <a:t>-</a:t>
            </a:r>
            <a:r>
              <a:rPr lang="es-CL" dirty="0">
                <a:solidFill>
                  <a:srgbClr val="FF8000"/>
                </a:solidFill>
                <a:highlight>
                  <a:srgbClr val="FFFFFF"/>
                </a:highlight>
              </a:rPr>
              <a:t>1</a:t>
            </a:r>
            <a:r>
              <a:rPr lang="es-CL" b="1" dirty="0" smtClean="0">
                <a:solidFill>
                  <a:srgbClr val="000080"/>
                </a:solidFill>
                <a:highlight>
                  <a:srgbClr val="FFFFFF"/>
                </a:highlight>
              </a:rPr>
              <a:t>]</a:t>
            </a:r>
          </a:p>
          <a:p>
            <a:r>
              <a:rPr lang="es-CL" dirty="0">
                <a:solidFill>
                  <a:srgbClr val="000000"/>
                </a:solidFill>
                <a:highlight>
                  <a:srgbClr val="FFFFFF"/>
                </a:highlight>
              </a:rPr>
              <a:t> </a:t>
            </a:r>
            <a:r>
              <a:rPr lang="es-CL" dirty="0" err="1">
                <a:solidFill>
                  <a:srgbClr val="8000FF"/>
                </a:solidFill>
                <a:highlight>
                  <a:srgbClr val="FFFFFF"/>
                </a:highlight>
              </a:rPr>
              <a:t>rf</a:t>
            </a:r>
            <a:r>
              <a:rPr lang="es-CL" dirty="0">
                <a:solidFill>
                  <a:srgbClr val="000000"/>
                </a:solidFill>
                <a:highlight>
                  <a:srgbClr val="FFFFFF"/>
                </a:highlight>
              </a:rPr>
              <a:t> </a:t>
            </a:r>
            <a:r>
              <a:rPr lang="es-CL" b="1" dirty="0">
                <a:solidFill>
                  <a:srgbClr val="000080"/>
                </a:solidFill>
                <a:highlight>
                  <a:srgbClr val="FFFFFF"/>
                </a:highlight>
              </a:rPr>
              <a:t>&lt;-</a:t>
            </a:r>
            <a:r>
              <a:rPr lang="es-CL" dirty="0">
                <a:solidFill>
                  <a:srgbClr val="000000"/>
                </a:solidFill>
                <a:highlight>
                  <a:srgbClr val="FFFFFF"/>
                </a:highlight>
              </a:rPr>
              <a:t> </a:t>
            </a:r>
            <a:r>
              <a:rPr lang="es-CL" dirty="0" err="1">
                <a:solidFill>
                  <a:srgbClr val="000000"/>
                </a:solidFill>
                <a:highlight>
                  <a:srgbClr val="FFFFFF"/>
                </a:highlight>
              </a:rPr>
              <a:t>randomForest</a:t>
            </a:r>
            <a:r>
              <a:rPr lang="es-CL" b="1" dirty="0">
                <a:solidFill>
                  <a:srgbClr val="000080"/>
                </a:solidFill>
                <a:highlight>
                  <a:srgbClr val="FFFFFF"/>
                </a:highlight>
              </a:rPr>
              <a:t>(</a:t>
            </a:r>
            <a:r>
              <a:rPr lang="es-CL" dirty="0" err="1">
                <a:solidFill>
                  <a:srgbClr val="000000"/>
                </a:solidFill>
                <a:highlight>
                  <a:srgbClr val="FFFFFF"/>
                </a:highlight>
              </a:rPr>
              <a:t>as.formula</a:t>
            </a:r>
            <a:r>
              <a:rPr lang="es-CL" b="1" dirty="0">
                <a:solidFill>
                  <a:srgbClr val="000080"/>
                </a:solidFill>
                <a:highlight>
                  <a:srgbClr val="FFFFFF"/>
                </a:highlight>
              </a:rPr>
              <a:t>(</a:t>
            </a:r>
            <a:r>
              <a:rPr lang="es-CL" dirty="0">
                <a:solidFill>
                  <a:srgbClr val="8000FF"/>
                </a:solidFill>
                <a:highlight>
                  <a:srgbClr val="FFFFFF"/>
                </a:highlight>
              </a:rPr>
              <a:t>paste</a:t>
            </a:r>
            <a:r>
              <a:rPr lang="es-CL" b="1" dirty="0">
                <a:solidFill>
                  <a:srgbClr val="000080"/>
                </a:solidFill>
                <a:highlight>
                  <a:srgbClr val="FFFFFF"/>
                </a:highlight>
              </a:rPr>
              <a:t>(</a:t>
            </a:r>
            <a:r>
              <a:rPr lang="es-CL" dirty="0" err="1">
                <a:solidFill>
                  <a:srgbClr val="000000"/>
                </a:solidFill>
                <a:highlight>
                  <a:srgbClr val="FFFFFF"/>
                </a:highlight>
              </a:rPr>
              <a:t>colName</a:t>
            </a:r>
            <a:r>
              <a:rPr lang="es-CL" dirty="0">
                <a:solidFill>
                  <a:schemeClr val="accent6">
                    <a:lumMod val="50000"/>
                  </a:schemeClr>
                </a:solidFill>
                <a:highlight>
                  <a:srgbClr val="FFFFFF"/>
                </a:highlight>
              </a:rPr>
              <a:t>," ~ </a:t>
            </a:r>
            <a:r>
              <a:rPr lang="es-CL" dirty="0" err="1">
                <a:solidFill>
                  <a:schemeClr val="accent6">
                    <a:lumMod val="50000"/>
                  </a:schemeClr>
                </a:solidFill>
                <a:highlight>
                  <a:srgbClr val="FFFFFF"/>
                </a:highlight>
              </a:rPr>
              <a:t>sa</a:t>
            </a:r>
            <a:r>
              <a:rPr lang="es-CL" dirty="0">
                <a:solidFill>
                  <a:schemeClr val="accent6">
                    <a:lumMod val="50000"/>
                  </a:schemeClr>
                </a:solidFill>
                <a:highlight>
                  <a:srgbClr val="FFFFFF"/>
                </a:highlight>
              </a:rPr>
              <a:t> + </a:t>
            </a:r>
            <a:r>
              <a:rPr lang="es-CL" dirty="0" err="1">
                <a:solidFill>
                  <a:schemeClr val="accent6">
                    <a:lumMod val="50000"/>
                  </a:schemeClr>
                </a:solidFill>
                <a:highlight>
                  <a:srgbClr val="FFFFFF"/>
                </a:highlight>
              </a:rPr>
              <a:t>sx</a:t>
            </a:r>
            <a:r>
              <a:rPr lang="es-CL" dirty="0">
                <a:solidFill>
                  <a:schemeClr val="accent6">
                    <a:lumMod val="50000"/>
                  </a:schemeClr>
                </a:solidFill>
                <a:highlight>
                  <a:srgbClr val="FFFFFF"/>
                </a:highlight>
              </a:rPr>
              <a:t> + </a:t>
            </a:r>
            <a:r>
              <a:rPr lang="es-CL" dirty="0" err="1">
                <a:solidFill>
                  <a:schemeClr val="accent6">
                    <a:lumMod val="50000"/>
                  </a:schemeClr>
                </a:solidFill>
                <a:highlight>
                  <a:srgbClr val="FFFFFF"/>
                </a:highlight>
              </a:rPr>
              <a:t>sy</a:t>
            </a:r>
            <a:r>
              <a:rPr lang="es-CL" dirty="0">
                <a:solidFill>
                  <a:schemeClr val="accent6">
                    <a:lumMod val="50000"/>
                  </a:schemeClr>
                </a:solidFill>
                <a:highlight>
                  <a:srgbClr val="FFFFFF"/>
                </a:highlight>
              </a:rPr>
              <a:t> + </a:t>
            </a:r>
            <a:r>
              <a:rPr lang="es-CL" dirty="0" err="1">
                <a:solidFill>
                  <a:schemeClr val="accent6">
                    <a:lumMod val="50000"/>
                  </a:schemeClr>
                </a:solidFill>
                <a:highlight>
                  <a:srgbClr val="FFFFFF"/>
                </a:highlight>
              </a:rPr>
              <a:t>sz</a:t>
            </a:r>
            <a:r>
              <a:rPr lang="es-CL" dirty="0">
                <a:solidFill>
                  <a:schemeClr val="accent6">
                    <a:lumMod val="50000"/>
                  </a:schemeClr>
                </a:solidFill>
                <a:highlight>
                  <a:srgbClr val="FFFFFF"/>
                </a:highlight>
              </a:rPr>
              <a:t> + </a:t>
            </a:r>
            <a:r>
              <a:rPr lang="es-CL" dirty="0" err="1">
                <a:solidFill>
                  <a:schemeClr val="accent6">
                    <a:lumMod val="50000"/>
                  </a:schemeClr>
                </a:solidFill>
                <a:highlight>
                  <a:srgbClr val="FFFFFF"/>
                </a:highlight>
              </a:rPr>
              <a:t>sunmars_km</a:t>
            </a:r>
            <a:r>
              <a:rPr lang="es-CL" dirty="0">
                <a:solidFill>
                  <a:schemeClr val="accent6">
                    <a:lumMod val="50000"/>
                  </a:schemeClr>
                </a:solidFill>
                <a:highlight>
                  <a:srgbClr val="FFFFFF"/>
                </a:highlight>
              </a:rPr>
              <a:t> + </a:t>
            </a:r>
            <a:r>
              <a:rPr lang="es-CL" dirty="0" err="1">
                <a:solidFill>
                  <a:schemeClr val="accent6">
                    <a:lumMod val="50000"/>
                  </a:schemeClr>
                </a:solidFill>
                <a:highlight>
                  <a:srgbClr val="FFFFFF"/>
                </a:highlight>
              </a:rPr>
              <a:t>earthmars_km</a:t>
            </a:r>
            <a:r>
              <a:rPr lang="es-CL" dirty="0">
                <a:solidFill>
                  <a:schemeClr val="accent6">
                    <a:lumMod val="50000"/>
                  </a:schemeClr>
                </a:solidFill>
                <a:highlight>
                  <a:srgbClr val="FFFFFF"/>
                </a:highlight>
              </a:rPr>
              <a:t> + </a:t>
            </a:r>
            <a:r>
              <a:rPr lang="es-CL" dirty="0" err="1">
                <a:solidFill>
                  <a:schemeClr val="accent6">
                    <a:lumMod val="50000"/>
                  </a:schemeClr>
                </a:solidFill>
                <a:highlight>
                  <a:srgbClr val="FFFFFF"/>
                </a:highlight>
              </a:rPr>
              <a:t>sunmarsearthangle_deg</a:t>
            </a:r>
            <a:r>
              <a:rPr lang="es-CL" dirty="0">
                <a:solidFill>
                  <a:schemeClr val="accent6">
                    <a:lumMod val="50000"/>
                  </a:schemeClr>
                </a:solidFill>
                <a:highlight>
                  <a:srgbClr val="FFFFFF"/>
                </a:highlight>
              </a:rPr>
              <a:t> + </a:t>
            </a:r>
            <a:r>
              <a:rPr lang="es-CL" dirty="0" err="1">
                <a:solidFill>
                  <a:schemeClr val="accent6">
                    <a:lumMod val="50000"/>
                  </a:schemeClr>
                </a:solidFill>
                <a:highlight>
                  <a:srgbClr val="FFFFFF"/>
                </a:highlight>
              </a:rPr>
              <a:t>solarconstantmars</a:t>
            </a:r>
            <a:r>
              <a:rPr lang="es-CL" dirty="0">
                <a:solidFill>
                  <a:schemeClr val="accent6">
                    <a:lumMod val="50000"/>
                  </a:schemeClr>
                </a:solidFill>
                <a:highlight>
                  <a:srgbClr val="FFFFFF"/>
                </a:highlight>
              </a:rPr>
              <a:t> + </a:t>
            </a:r>
            <a:r>
              <a:rPr lang="es-CL" dirty="0" err="1">
                <a:solidFill>
                  <a:schemeClr val="accent6">
                    <a:lumMod val="50000"/>
                  </a:schemeClr>
                </a:solidFill>
                <a:highlight>
                  <a:srgbClr val="FFFFFF"/>
                </a:highlight>
              </a:rPr>
              <a:t>eclipseduration_min</a:t>
            </a:r>
            <a:r>
              <a:rPr lang="es-CL" dirty="0">
                <a:solidFill>
                  <a:schemeClr val="accent6">
                    <a:lumMod val="50000"/>
                  </a:schemeClr>
                </a:solidFill>
                <a:highlight>
                  <a:srgbClr val="FFFFFF"/>
                </a:highlight>
              </a:rPr>
              <a:t> + </a:t>
            </a:r>
            <a:r>
              <a:rPr lang="es-CL" dirty="0" err="1">
                <a:solidFill>
                  <a:schemeClr val="accent6">
                    <a:lumMod val="50000"/>
                  </a:schemeClr>
                </a:solidFill>
                <a:highlight>
                  <a:srgbClr val="FFFFFF"/>
                </a:highlight>
              </a:rPr>
              <a:t>occultationduration_min</a:t>
            </a:r>
            <a:r>
              <a:rPr lang="es-CL" dirty="0">
                <a:solidFill>
                  <a:schemeClr val="accent6">
                    <a:lumMod val="50000"/>
                  </a:schemeClr>
                </a:solidFill>
                <a:highlight>
                  <a:srgbClr val="FFFFFF"/>
                </a:highlight>
              </a:rPr>
              <a:t>"</a:t>
            </a:r>
            <a:r>
              <a:rPr lang="es-CL" b="1" dirty="0">
                <a:solidFill>
                  <a:srgbClr val="000080"/>
                </a:solidFill>
                <a:highlight>
                  <a:srgbClr val="FFFFFF"/>
                </a:highlight>
              </a:rPr>
              <a:t>))</a:t>
            </a:r>
            <a:r>
              <a:rPr lang="es-CL" dirty="0">
                <a:solidFill>
                  <a:srgbClr val="000000"/>
                </a:solidFill>
                <a:highlight>
                  <a:srgbClr val="FFFFFF"/>
                </a:highlight>
              </a:rPr>
              <a:t> ,</a:t>
            </a:r>
            <a:r>
              <a:rPr lang="es-CL" dirty="0">
                <a:solidFill>
                  <a:srgbClr val="8000FF"/>
                </a:solidFill>
                <a:highlight>
                  <a:srgbClr val="FFFFFF"/>
                </a:highlight>
              </a:rPr>
              <a:t>data</a:t>
            </a:r>
            <a:r>
              <a:rPr lang="es-CL" b="1" dirty="0">
                <a:solidFill>
                  <a:srgbClr val="000080"/>
                </a:solidFill>
                <a:highlight>
                  <a:srgbClr val="FFFFFF"/>
                </a:highlight>
              </a:rPr>
              <a:t>=</a:t>
            </a:r>
            <a:r>
              <a:rPr lang="es-CL" dirty="0" err="1">
                <a:solidFill>
                  <a:srgbClr val="000000"/>
                </a:solidFill>
                <a:highlight>
                  <a:srgbClr val="FFFFFF"/>
                </a:highlight>
              </a:rPr>
              <a:t>train</a:t>
            </a:r>
            <a:r>
              <a:rPr lang="es-CL" dirty="0">
                <a:solidFill>
                  <a:srgbClr val="000000"/>
                </a:solidFill>
                <a:highlight>
                  <a:srgbClr val="FFFFFF"/>
                </a:highlight>
              </a:rPr>
              <a:t>, </a:t>
            </a:r>
            <a:r>
              <a:rPr lang="es-CL" dirty="0" err="1" smtClean="0">
                <a:solidFill>
                  <a:srgbClr val="000000"/>
                </a:solidFill>
                <a:highlight>
                  <a:srgbClr val="FFFFFF"/>
                </a:highlight>
              </a:rPr>
              <a:t>ntree</a:t>
            </a:r>
            <a:r>
              <a:rPr lang="es-CL" b="1" dirty="0" smtClean="0">
                <a:solidFill>
                  <a:srgbClr val="000080"/>
                </a:solidFill>
                <a:highlight>
                  <a:srgbClr val="FFFFFF"/>
                </a:highlight>
              </a:rPr>
              <a:t>=</a:t>
            </a:r>
            <a:r>
              <a:rPr lang="es-CL" dirty="0" smtClean="0">
                <a:solidFill>
                  <a:srgbClr val="FF8000"/>
                </a:solidFill>
                <a:highlight>
                  <a:srgbClr val="FFFFFF"/>
                </a:highlight>
              </a:rPr>
              <a:t>30</a:t>
            </a:r>
            <a:r>
              <a:rPr lang="es-CL" b="1" dirty="0">
                <a:solidFill>
                  <a:srgbClr val="000080"/>
                </a:solidFill>
                <a:highlight>
                  <a:srgbClr val="FFFFFF"/>
                </a:highlight>
              </a:rPr>
              <a:t>)</a:t>
            </a:r>
            <a:endParaRPr lang="es-CL" dirty="0">
              <a:solidFill>
                <a:srgbClr val="000000"/>
              </a:solidFill>
              <a:highlight>
                <a:srgbClr val="FFFFFF"/>
              </a:highlight>
            </a:endParaRPr>
          </a:p>
        </p:txBody>
      </p:sp>
    </p:spTree>
    <p:extLst>
      <p:ext uri="{BB962C8B-B14F-4D97-AF65-F5344CB8AC3E}">
        <p14:creationId xmlns:p14="http://schemas.microsoft.com/office/powerpoint/2010/main" val="1216424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1693</Words>
  <Application>Microsoft Office PowerPoint</Application>
  <PresentationFormat>Widescreen</PresentationFormat>
  <Paragraphs>707</Paragraphs>
  <Slides>16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Lucida Sans</vt:lpstr>
      <vt:lpstr>Office Theme</vt:lpstr>
      <vt:lpstr>Mars Express Power Challenge</vt:lpstr>
      <vt:lpstr>PowerPoint Presentation</vt:lpstr>
      <vt:lpstr>Mars Express Power Challenge Problema: Predicción del consumo energético del satélite</vt:lpstr>
      <vt:lpstr>PowerPoint Presentation</vt:lpstr>
      <vt:lpstr>Pre-procesamiento Ajuste escala temporal</vt:lpstr>
      <vt:lpstr>Pre-procesamiento Join &amp; Match temporal</vt:lpstr>
      <vt:lpstr>Pre-procesamiento Agrupamiento por hora</vt:lpstr>
      <vt:lpstr>Pre-procesamiento Aproximación de valores faltantes</vt:lpstr>
      <vt:lpstr>Mars Express Power Challenge RandomForest (ntree=10, 20, 30)</vt:lpstr>
      <vt:lpstr>Mars Express Power Challenge Resultados positivos (ntree=10)</vt:lpstr>
      <vt:lpstr>Mars Express Power Challenge Resultados no tan positivos</vt:lpstr>
      <vt:lpstr>Mars Express Power Challenge Resultados y Conclusiones</vt:lpstr>
      <vt:lpstr>Mars Express Power Challenge Próximos avances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de la Parra</dc:creator>
  <cp:lastModifiedBy>Gabriel de la Parra</cp:lastModifiedBy>
  <cp:revision>54</cp:revision>
  <dcterms:created xsi:type="dcterms:W3CDTF">2016-04-24T06:05:00Z</dcterms:created>
  <dcterms:modified xsi:type="dcterms:W3CDTF">2016-06-03T06:07:50Z</dcterms:modified>
</cp:coreProperties>
</file>